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30"/>
  </p:notesMasterIdLst>
  <p:handoutMasterIdLst>
    <p:handoutMasterId r:id="rId31"/>
  </p:handoutMasterIdLst>
  <p:sldIdLst>
    <p:sldId id="261" r:id="rId2"/>
    <p:sldId id="262" r:id="rId3"/>
    <p:sldId id="294" r:id="rId4"/>
    <p:sldId id="295" r:id="rId5"/>
    <p:sldId id="296" r:id="rId6"/>
    <p:sldId id="297" r:id="rId7"/>
    <p:sldId id="284" r:id="rId8"/>
    <p:sldId id="258" r:id="rId9"/>
    <p:sldId id="257" r:id="rId10"/>
    <p:sldId id="303" r:id="rId11"/>
    <p:sldId id="304" r:id="rId12"/>
    <p:sldId id="275" r:id="rId13"/>
    <p:sldId id="307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02" r:id="rId23"/>
    <p:sldId id="285" r:id="rId24"/>
    <p:sldId id="299" r:id="rId25"/>
    <p:sldId id="305" r:id="rId26"/>
    <p:sldId id="300" r:id="rId27"/>
    <p:sldId id="301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701DA49-8E82-BA4C-9A82-23663D0F02EE}">
          <p14:sldIdLst>
            <p14:sldId id="261"/>
            <p14:sldId id="262"/>
            <p14:sldId id="294"/>
            <p14:sldId id="295"/>
            <p14:sldId id="296"/>
            <p14:sldId id="297"/>
          </p14:sldIdLst>
        </p14:section>
        <p14:section name="Methods" id="{3208972D-8B0C-CF48-B234-8B5FDC25FDD2}">
          <p14:sldIdLst>
            <p14:sldId id="284"/>
            <p14:sldId id="258"/>
            <p14:sldId id="257"/>
            <p14:sldId id="303"/>
            <p14:sldId id="304"/>
          </p14:sldIdLst>
        </p14:section>
        <p14:section name="Results" id="{6119BACA-46EE-E944-AEF1-0D55D1088CE6}">
          <p14:sldIdLst>
            <p14:sldId id="275"/>
            <p14:sldId id="307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02"/>
          </p14:sldIdLst>
        </p14:section>
        <p14:section name="Discussion/Conclusion" id="{5A2E7DF8-6FA0-9B44-AC05-87418FE656CD}">
          <p14:sldIdLst>
            <p14:sldId id="285"/>
            <p14:sldId id="299"/>
            <p14:sldId id="305"/>
            <p14:sldId id="300"/>
            <p14:sldId id="301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0" autoAdjust="0"/>
  </p:normalViewPr>
  <p:slideViewPr>
    <p:cSldViewPr>
      <p:cViewPr>
        <p:scale>
          <a:sx n="110" d="100"/>
          <a:sy n="110" d="100"/>
        </p:scale>
        <p:origin x="-156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4.9800000000000004</c:v>
                </c:pt>
                <c:pt idx="1">
                  <c:v>4.6499999999999977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6928"/>
        <c:axId val="42798464"/>
      </c:barChart>
      <c:catAx>
        <c:axId val="4279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2798464"/>
        <c:crosses val="autoZero"/>
        <c:auto val="1"/>
        <c:lblAlgn val="ctr"/>
        <c:lblOffset val="100"/>
        <c:noMultiLvlLbl val="0"/>
      </c:catAx>
      <c:valAx>
        <c:axId val="42798464"/>
        <c:scaling>
          <c:orientation val="minMax"/>
          <c:max val="7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ASC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9866535433070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7969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SCQ Gender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E6823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4.08</c:v>
                </c:pt>
                <c:pt idx="1">
                  <c:v>3.95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82080"/>
        <c:axId val="44383616"/>
      </c:barChart>
      <c:catAx>
        <c:axId val="4438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44383616"/>
        <c:crosses val="autoZero"/>
        <c:auto val="1"/>
        <c:lblAlgn val="ctr"/>
        <c:lblOffset val="100"/>
        <c:noMultiLvlLbl val="0"/>
      </c:catAx>
      <c:valAx>
        <c:axId val="44383616"/>
        <c:scaling>
          <c:orientation val="minMax"/>
          <c:max val="7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SCQ Gender</a:t>
                </a:r>
              </a:p>
            </c:rich>
          </c:tx>
          <c:layout>
            <c:manualLayout>
              <c:xMode val="edge"/>
              <c:yMode val="edge"/>
              <c:x val="0"/>
              <c:y val="0.31945423228346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38208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Caucasian</c:v>
                </c:pt>
                <c:pt idx="3">
                  <c:v>Hispanic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4.68</c:v>
                </c:pt>
                <c:pt idx="1">
                  <c:v>4.8599999999999977</c:v>
                </c:pt>
                <c:pt idx="2">
                  <c:v>4.79</c:v>
                </c:pt>
                <c:pt idx="3">
                  <c:v>4.63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30464"/>
        <c:axId val="44432000"/>
      </c:barChart>
      <c:catAx>
        <c:axId val="4443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44432000"/>
        <c:crosses val="autoZero"/>
        <c:auto val="1"/>
        <c:lblAlgn val="ctr"/>
        <c:lblOffset val="100"/>
        <c:noMultiLvlLbl val="0"/>
      </c:catAx>
      <c:valAx>
        <c:axId val="44432000"/>
        <c:scaling>
          <c:orientation val="minMax"/>
          <c:max val="7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ASC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7682923228346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43046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SCQ Race</c:v>
                </c:pt>
              </c:strCache>
            </c:strRef>
          </c:tx>
          <c:spPr>
            <a:solidFill>
              <a:srgbClr val="E6823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Caucasian</c:v>
                </c:pt>
                <c:pt idx="3">
                  <c:v>Hispanic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4.96</c:v>
                </c:pt>
                <c:pt idx="1">
                  <c:v>4.1399999999999997</c:v>
                </c:pt>
                <c:pt idx="2">
                  <c:v>3.98</c:v>
                </c:pt>
                <c:pt idx="3">
                  <c:v>4.28</c:v>
                </c:pt>
                <c:pt idx="4">
                  <c:v>4.0199999999999996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04416"/>
        <c:axId val="44205952"/>
      </c:barChart>
      <c:catAx>
        <c:axId val="4420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44205952"/>
        <c:crosses val="autoZero"/>
        <c:auto val="0"/>
        <c:lblAlgn val="ctr"/>
        <c:lblOffset val="100"/>
        <c:noMultiLvlLbl val="0"/>
      </c:catAx>
      <c:valAx>
        <c:axId val="44205952"/>
        <c:scaling>
          <c:orientation val="minMax"/>
          <c:max val="7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SCQ Race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1666666666666701E-3"/>
              <c:y val="0.3127746062992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20441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Greek</c:v>
                </c:pt>
                <c:pt idx="1">
                  <c:v>Not Greek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4.7699999999999987</c:v>
                </c:pt>
                <c:pt idx="1">
                  <c:v>4.76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58048"/>
        <c:axId val="44259584"/>
      </c:barChart>
      <c:catAx>
        <c:axId val="442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259584"/>
        <c:crosses val="autoZero"/>
        <c:auto val="1"/>
        <c:lblAlgn val="ctr"/>
        <c:lblOffset val="100"/>
        <c:noMultiLvlLbl val="0"/>
      </c:catAx>
      <c:valAx>
        <c:axId val="44259584"/>
        <c:scaling>
          <c:orientation val="minMax"/>
          <c:max val="7"/>
          <c:min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ASC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9866535433070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25804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61417322834698E-2"/>
          <c:y val="2.7758577689101099E-2"/>
          <c:w val="0.89873441601049897"/>
          <c:h val="0.850340257241601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Pt>
            <c:idx val="0"/>
            <c:marker>
              <c:spPr>
                <a:ln w="76200"/>
              </c:spPr>
            </c:marker>
            <c:bubble3D val="0"/>
            <c:spPr>
              <a:ln w="762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6.8651424305906705E-2"/>
                  <c:y val="-0.52424242424242395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Baseline</a:t>
                    </a:r>
                    <a:endParaRPr lang="en-US" b="1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8.7701846902164704E-2"/>
                  <c:y val="-7.159105821999520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Female</a:t>
                    </a:r>
                    <a:endParaRPr lang="en-US" b="1" dirty="0"/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0.14223434226685"/>
                  <c:y val="-8.106060606060619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Asian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8.7813576055286696E-2"/>
                  <c:y val="-0.1292823908375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Hispanic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0.10874063907149201"/>
                  <c:y val="-0.467330589358147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Race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2.8541862313082301E-2"/>
                  <c:y val="-0.273531675017894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Greek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2.3400394904765299E-2"/>
                  <c:y val="-0.376112950369839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Year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1"/>
            <c:showSerName val="1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4.79</c:v>
                </c:pt>
                <c:pt idx="1">
                  <c:v>4.41</c:v>
                </c:pt>
                <c:pt idx="2">
                  <c:v>4.67</c:v>
                </c:pt>
                <c:pt idx="3">
                  <c:v>4.92</c:v>
                </c:pt>
                <c:pt idx="4">
                  <c:v>4.6099999999999977</c:v>
                </c:pt>
                <c:pt idx="5">
                  <c:v>4.75</c:v>
                </c:pt>
                <c:pt idx="6">
                  <c:v>4.7300000000000004</c:v>
                </c:pt>
                <c:pt idx="7">
                  <c:v>4.74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52672"/>
        <c:axId val="76254208"/>
      </c:scatterChart>
      <c:valAx>
        <c:axId val="762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254208"/>
        <c:crosses val="autoZero"/>
        <c:crossBetween val="midCat"/>
      </c:valAx>
      <c:valAx>
        <c:axId val="76254208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6252672"/>
        <c:crosses val="autoZero"/>
        <c:crossBetween val="midCat"/>
        <c:majorUnit val="0.1"/>
        <c:minorUnit val="0.0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ln w="3175"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61417322834698E-2"/>
          <c:y val="2.7758577689101099E-2"/>
          <c:w val="0.89873441601049897"/>
          <c:h val="0.850340257241601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Pt>
            <c:idx val="0"/>
            <c:marker>
              <c:spPr>
                <a:ln w="76200"/>
              </c:spPr>
            </c:marker>
            <c:bubble3D val="0"/>
            <c:spPr>
              <a:ln w="762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6.4064147944809594E-2"/>
                  <c:y val="-0.52424242424242395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Baseline</a:t>
                    </a:r>
                    <a:endParaRPr lang="en-US" b="1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3.8352476582628997E-2"/>
                  <c:y val="-0.194228406108327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Female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8.8520672301283396E-2"/>
                  <c:y val="-0.296501133381054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Asian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7.5794866238050498E-2"/>
                  <c:y val="-0.388752087807205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Hispanic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1.699764020323145E-2"/>
                  <c:y val="-8.47548317823908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Race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-0.15239507332225699"/>
                  <c:y val="-0.193986220472440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Greek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4.93942786968143E-2"/>
                  <c:y val="-0.478385677642567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Year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1"/>
            <c:showSerName val="1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3.75</c:v>
                </c:pt>
                <c:pt idx="1">
                  <c:v>3.68</c:v>
                </c:pt>
                <c:pt idx="2">
                  <c:v>4.08</c:v>
                </c:pt>
                <c:pt idx="3">
                  <c:v>3.82</c:v>
                </c:pt>
                <c:pt idx="4">
                  <c:v>3.81</c:v>
                </c:pt>
                <c:pt idx="5">
                  <c:v>3.61</c:v>
                </c:pt>
                <c:pt idx="6">
                  <c:v>3.87</c:v>
                </c:pt>
                <c:pt idx="7">
                  <c:v>3.79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50080"/>
        <c:axId val="44360064"/>
      </c:scatterChart>
      <c:valAx>
        <c:axId val="443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60064"/>
        <c:crosses val="autoZero"/>
        <c:crossBetween val="midCat"/>
      </c:valAx>
      <c:valAx>
        <c:axId val="44360064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4350080"/>
        <c:crosses val="autoZero"/>
        <c:crossBetween val="midCat"/>
        <c:majorUnit val="0.1"/>
        <c:minorUnit val="0.0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ln w="3175"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61417322834698E-2"/>
          <c:y val="2.7758577689101099E-2"/>
          <c:w val="0.89873441601049897"/>
          <c:h val="0.850340257241601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Pt>
            <c:idx val="0"/>
            <c:marker>
              <c:spPr>
                <a:ln w="76200"/>
              </c:spPr>
            </c:marker>
            <c:bubble3D val="0"/>
            <c:spPr>
              <a:ln w="762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7.7825615834718004E-2"/>
                  <c:y val="-0.52424242424242395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Baseline</a:t>
                    </a:r>
                    <a:endParaRPr lang="en-US" b="1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2.8068819379228973E-2"/>
                  <c:y val="-8.295469458363159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Female</a:t>
                    </a:r>
                    <a:endParaRPr lang="en-US" b="1" dirty="0"/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3.0613547159815978E-2"/>
                  <c:y val="-0.2875001491290861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Asian</a:t>
                    </a:r>
                    <a:endParaRPr lang="en-US" b="1" dirty="0"/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4.3684894892725562E-2"/>
                  <c:y val="-0.1861005726556907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Hispanic</a:t>
                    </a:r>
                    <a:endParaRPr lang="en-US" b="1" dirty="0"/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4.4092080233090131E-3"/>
                  <c:y val="-0.389679074206633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Race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2.094187194490597E-2"/>
                  <c:y val="-0.468916129801956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Year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</c:dLbl>
            <c:dLblPos val="t"/>
            <c:showLegendKey val="0"/>
            <c:showVal val="0"/>
            <c:showCatName val="1"/>
            <c:showSerName val="1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3.73</c:v>
                </c:pt>
                <c:pt idx="1">
                  <c:v>3.24</c:v>
                </c:pt>
                <c:pt idx="2">
                  <c:v>4.68</c:v>
                </c:pt>
                <c:pt idx="3">
                  <c:v>3.95</c:v>
                </c:pt>
                <c:pt idx="4">
                  <c:v>4</c:v>
                </c:pt>
                <c:pt idx="5">
                  <c:v>3.81</c:v>
                </c:pt>
                <c:pt idx="6">
                  <c:v>3.73</c:v>
                </c:pt>
                <c:pt idx="7">
                  <c:v>3.76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6816"/>
        <c:axId val="85268352"/>
      </c:scatterChart>
      <c:valAx>
        <c:axId val="85266816"/>
        <c:scaling>
          <c:orientation val="minMax"/>
          <c:min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85268352"/>
        <c:crosses val="autoZero"/>
        <c:crossBetween val="midCat"/>
      </c:valAx>
      <c:valAx>
        <c:axId val="85268352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5266816"/>
        <c:crosses val="autoZero"/>
        <c:crossBetween val="midCat"/>
        <c:majorUnit val="0.1"/>
        <c:minorUnit val="0.02"/>
      </c:valAx>
      <c:spPr>
        <a:noFill/>
        <a:ln w="38100">
          <a:noFill/>
        </a:ln>
      </c:spPr>
    </c:plotArea>
    <c:plotVisOnly val="1"/>
    <c:dispBlanksAs val="gap"/>
    <c:showDLblsOverMax val="0"/>
  </c:chart>
  <c:spPr>
    <a:ln w="3175"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0.44037</cdr:x>
      <cdr:y>0.63636</cdr:y>
    </cdr:from>
    <cdr:to>
      <cdr:x>0.6789</cdr:x>
      <cdr:y>0.71591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0" y="4267200"/>
          <a:ext cx="1981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800" dirty="0" smtClean="0"/>
            <a:t>African American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0.59633</cdr:x>
      <cdr:y>0.76137</cdr:y>
    </cdr:from>
    <cdr:to>
      <cdr:x>0.85321</cdr:x>
      <cdr:y>0.82955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5105412"/>
          <a:ext cx="2133594" cy="4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African American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94AB1-58B3-174E-B52C-393C954128D1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185AD-514F-3C4B-A5F1-A7866303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05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57376-0165-024B-8C1A-047527142D8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AB93-F863-1D4F-A0DB-D08CA4F2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6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CF35-8331-4B2F-89CD-1D4B32B30C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ASC Scale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4.79 Baseline </a:t>
            </a:r>
            <a:r>
              <a:rPr lang="en-US" sz="2600" dirty="0" smtClean="0"/>
              <a:t>(p &lt; .0001)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-.38 Gender </a:t>
            </a:r>
            <a:r>
              <a:rPr lang="en-US" sz="2600" dirty="0" smtClean="0"/>
              <a:t>(1 = female) (p &lt; .0001)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-.12 African American </a:t>
            </a:r>
            <a:r>
              <a:rPr lang="en-US" sz="2600" dirty="0" smtClean="0"/>
              <a:t>(p = .335)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.13 Asian </a:t>
            </a:r>
            <a:r>
              <a:rPr lang="en-US" sz="2600" dirty="0" smtClean="0"/>
              <a:t>(p = .158)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-.18 Hispanic </a:t>
            </a:r>
            <a:r>
              <a:rPr lang="en-US" sz="2600" dirty="0" smtClean="0"/>
              <a:t>(p = .107)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-.04 Other Race </a:t>
            </a:r>
            <a:r>
              <a:rPr lang="en-US" sz="2600" dirty="0" smtClean="0"/>
              <a:t>(p = .713)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-.06 Greek </a:t>
            </a:r>
            <a:r>
              <a:rPr lang="en-US" sz="2600" dirty="0" smtClean="0"/>
              <a:t>(p = .331)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-.05 Year </a:t>
            </a:r>
            <a:r>
              <a:rPr lang="en-US" sz="2600" dirty="0" smtClean="0"/>
              <a:t>(1 through 4, G is 5) (p = .106)</a:t>
            </a:r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Caucasian baseline on Race</a:t>
            </a:r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B93-F863-1D4F-A0DB-D08CA4F274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SCQ Gender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3.75 Baseline </a:t>
            </a:r>
            <a:r>
              <a:rPr lang="en-US" sz="2600" dirty="0" smtClean="0"/>
              <a:t>(p &lt; .0001)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-.07 Gender </a:t>
            </a:r>
            <a:r>
              <a:rPr lang="en-US" sz="2600" dirty="0" smtClean="0"/>
              <a:t>(1 = female) (p = .47)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.33 African American </a:t>
            </a:r>
            <a:r>
              <a:rPr lang="en-US" sz="2600" dirty="0" smtClean="0"/>
              <a:t>(p = .06)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.07 Asian </a:t>
            </a:r>
            <a:r>
              <a:rPr lang="en-US" sz="2600" dirty="0" smtClean="0"/>
              <a:t>(p = .57)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.06 Hispanic </a:t>
            </a:r>
            <a:r>
              <a:rPr lang="en-US" sz="2600" dirty="0" smtClean="0"/>
              <a:t>(p = .70)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-.14 Other Race </a:t>
            </a:r>
            <a:r>
              <a:rPr lang="en-US" sz="2600" dirty="0" smtClean="0"/>
              <a:t>(p = .45)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.12 Greek </a:t>
            </a:r>
            <a:r>
              <a:rPr lang="en-US" sz="2600" dirty="0" smtClean="0"/>
              <a:t>(p = .22)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.04 Year </a:t>
            </a:r>
            <a:r>
              <a:rPr lang="en-US" sz="2600" dirty="0" smtClean="0"/>
              <a:t>(1 through 4, G is 5) (p = .33)</a:t>
            </a:r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Caucasian baseline on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B93-F863-1D4F-A0DB-D08CA4F274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SCQ Race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3.73 Baseline </a:t>
            </a:r>
            <a:r>
              <a:rPr lang="en-US" sz="2600" dirty="0" smtClean="0"/>
              <a:t>(p &lt; .0001)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-.49 Gender </a:t>
            </a:r>
            <a:r>
              <a:rPr lang="en-US" sz="2600" dirty="0" smtClean="0"/>
              <a:t>(1 = female) (p = &lt;.0001)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.95 African American </a:t>
            </a:r>
            <a:r>
              <a:rPr lang="en-US" sz="2600" dirty="0" smtClean="0"/>
              <a:t>(p = &lt; .0001)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.22 Asian </a:t>
            </a:r>
            <a:r>
              <a:rPr lang="en-US" sz="2600" dirty="0" smtClean="0"/>
              <a:t>(p = .00659)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.27 Hispanic </a:t>
            </a:r>
            <a:r>
              <a:rPr lang="en-US" sz="2600" dirty="0" smtClean="0"/>
              <a:t>(p = .0043)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.08 Other Race </a:t>
            </a:r>
            <a:r>
              <a:rPr lang="en-US" sz="2600" dirty="0" smtClean="0"/>
              <a:t>(p = .44)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.00 Greek </a:t>
            </a:r>
            <a:r>
              <a:rPr lang="en-US" sz="2600" dirty="0" smtClean="0"/>
              <a:t>(p = .87)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.03 Year </a:t>
            </a:r>
            <a:r>
              <a:rPr lang="en-US" sz="2600" dirty="0" smtClean="0"/>
              <a:t>(1 through 4, G is 5) (p = .22)</a:t>
            </a:r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Caucasian baseline on Race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B93-F863-1D4F-A0DB-D08CA4F274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2253507-EC5A-FB4B-9CB0-5F165B575770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69D5-9442-8648-8072-122848DA03B2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CCAB-1F7B-3747-B6F6-09C008AFDEBA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D1E5-F12E-704A-9E28-189C182E66A0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523D-6D7F-4947-813B-25FA396D64A5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6A9-D39D-A049-AA6D-43D761691843}" type="datetime1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5347-B0D5-9647-825A-2B85697243B8}" type="datetime1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7BFE-A49D-9A4C-BE3E-F17FB3DBB678}" type="datetime1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6FDB-8190-6649-9219-DB20C8A2F409}" type="datetime1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EE8-A5F7-DD48-8432-51161A21B209}" type="datetime1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B02-4B3F-674F-848F-C7E0AD425A13}" type="datetime1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3A1BA8B-2905-5C47-A9BF-08C575CC8216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2008754-6453-4427-8933-7D7C2C8B68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28716" y="2738248"/>
            <a:ext cx="5284753" cy="1877317"/>
          </a:xfrm>
        </p:spPr>
        <p:txBody>
          <a:bodyPr anchor="ctr"/>
          <a:lstStyle/>
          <a:p>
            <a:r>
              <a:rPr lang="en-US" dirty="0" smtClean="0"/>
              <a:t>Self Confidence and Diversity at 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Lizz Albany, Olivia </a:t>
            </a:r>
            <a:r>
              <a:rPr lang="en-US" dirty="0" err="1" smtClean="0"/>
              <a:t>Gierlich</a:t>
            </a:r>
            <a:r>
              <a:rPr lang="en-US" dirty="0" smtClean="0"/>
              <a:t>, Peter Lee, and Michael </a:t>
            </a:r>
            <a:r>
              <a:rPr lang="en-US" dirty="0" err="1" smtClean="0"/>
              <a:t>Plasmeier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dirty="0" smtClean="0"/>
              <a:t>Academic Self Concept (ASC)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39513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Courier New"/>
              <a:buChar char="o"/>
            </a:pPr>
            <a:r>
              <a:rPr lang="en-US" dirty="0" smtClean="0"/>
              <a:t>Examine effects on academic self-concept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Created by Liu and Wang of </a:t>
            </a:r>
            <a:r>
              <a:rPr lang="en-US" dirty="0" err="1" smtClean="0"/>
              <a:t>Nanyang</a:t>
            </a:r>
            <a:r>
              <a:rPr lang="en-US" dirty="0" smtClean="0"/>
              <a:t> University in Singapore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7 Point scale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Sample: “I am usually interested in my schoolwork” or “I am always waiting for the lessons to end”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Positive and Negative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dirty="0" smtClean="0"/>
              <a:t>Stigma Consciousness Questionnaires (SCQ)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Questions by </a:t>
            </a:r>
            <a:r>
              <a:rPr lang="en-US" dirty="0" err="1" smtClean="0"/>
              <a:t>Pinel</a:t>
            </a:r>
            <a:r>
              <a:rPr lang="en-US" dirty="0" smtClean="0"/>
              <a:t> from UT Austin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Asks about perceptions of discrimination 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Sample: “Stereotypes about women have not affected me personally” or “Most men have a lot more sexist thoughts than they actually express”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951337"/>
          </a:xfrm>
        </p:spPr>
        <p:txBody>
          <a:bodyPr/>
          <a:lstStyle/>
          <a:p>
            <a:pPr algn="ctr">
              <a:buFont typeface="Courier New"/>
              <a:buChar char="o"/>
            </a:pPr>
            <a:r>
              <a:rPr lang="en-US" dirty="0"/>
              <a:t>H0 = </a:t>
            </a:r>
            <a:r>
              <a:rPr lang="en-US" dirty="0" err="1"/>
              <a:t>ASC</a:t>
            </a:r>
            <a:r>
              <a:rPr lang="en-US" sz="1600" dirty="0" err="1"/>
              <a:t>Male</a:t>
            </a:r>
            <a:r>
              <a:rPr lang="en-US" dirty="0"/>
              <a:t> 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Female</a:t>
            </a:r>
            <a:endParaRPr lang="en-US" dirty="0" smtClean="0"/>
          </a:p>
          <a:p>
            <a:pPr algn="ctr">
              <a:buFont typeface="Courier New"/>
              <a:buChar char="o"/>
            </a:pPr>
            <a:r>
              <a:rPr lang="en-US" dirty="0" smtClean="0"/>
              <a:t>H1 = </a:t>
            </a:r>
            <a:r>
              <a:rPr lang="en-US" dirty="0" err="1" smtClean="0"/>
              <a:t>ASC</a:t>
            </a:r>
            <a:r>
              <a:rPr lang="en-US" sz="1600" dirty="0" err="1" smtClean="0"/>
              <a:t>Male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/>
                <a:cs typeface="Arial"/>
              </a:rPr>
              <a:t>≠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Female</a:t>
            </a: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Courier New"/>
              <a:buChar char="o"/>
            </a:pP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Font typeface="Courier New"/>
              <a:buChar char="o"/>
            </a:pP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>
              <a:buFont typeface="Courier New"/>
              <a:buChar char="o"/>
            </a:pPr>
            <a:r>
              <a:rPr lang="en-US" dirty="0"/>
              <a:t>H0 =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Caucasian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=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African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American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 =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Asian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=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Hispanic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=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Other</a:t>
            </a:r>
            <a:endParaRPr lang="en-US" sz="1600" dirty="0" smtClean="0"/>
          </a:p>
          <a:p>
            <a:pPr algn="ctr">
              <a:buFont typeface="Courier New"/>
              <a:buChar char="o"/>
            </a:pPr>
            <a:r>
              <a:rPr lang="en-US" dirty="0" smtClean="0"/>
              <a:t>H1 </a:t>
            </a:r>
            <a:r>
              <a:rPr lang="en-US" dirty="0"/>
              <a:t>= </a:t>
            </a:r>
            <a:r>
              <a:rPr lang="en-US" dirty="0" err="1" smtClean="0"/>
              <a:t>ASC</a:t>
            </a:r>
            <a:r>
              <a:rPr lang="en-US" sz="1600" dirty="0" err="1" smtClean="0"/>
              <a:t>Caucasian</a:t>
            </a:r>
            <a:r>
              <a:rPr lang="en-US" sz="1600" dirty="0" smtClean="0"/>
              <a:t> </a:t>
            </a:r>
            <a:r>
              <a:rPr lang="en-US" sz="1600" dirty="0">
                <a:latin typeface="Arial"/>
                <a:cs typeface="Arial"/>
              </a:rPr>
              <a:t>≠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African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American</a:t>
            </a:r>
            <a:r>
              <a:rPr lang="en-US" sz="1600" dirty="0">
                <a:latin typeface="Arial"/>
                <a:cs typeface="Arial"/>
              </a:rPr>
              <a:t> ≠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Asian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≠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Hispanic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>
                <a:latin typeface="Arial"/>
                <a:cs typeface="Arial"/>
              </a:rPr>
              <a:t>≠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ASC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Other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Males have a higher academic self concept than females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1716" y="632460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t: -4.59; p &lt; </a:t>
            </a:r>
            <a:r>
              <a:rPr lang="en-US" dirty="0" smtClean="0"/>
              <a:t>.0001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75454781"/>
              </p:ext>
            </p:extLst>
          </p:nvPr>
        </p:nvGraphicFramePr>
        <p:xfrm>
          <a:off x="1447800" y="1676400"/>
          <a:ext cx="62484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Males and females perceive similar amounts of stigma regarding their gender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57327" y="62484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-1.35; p = .175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76209332"/>
              </p:ext>
            </p:extLst>
          </p:nvPr>
        </p:nvGraphicFramePr>
        <p:xfrm>
          <a:off x="1066800" y="1752600"/>
          <a:ext cx="7162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race has a similar academic self concept…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62484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 = 1.03; p = .387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08420113"/>
              </p:ext>
            </p:extLst>
          </p:nvPr>
        </p:nvGraphicFramePr>
        <p:xfrm>
          <a:off x="914400" y="1524000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…but African Americans, Asians, and Hispanics perceived a racial stigma</a:t>
            </a:r>
            <a:br>
              <a:rPr lang="en-US" dirty="0" smtClean="0"/>
            </a:br>
            <a:r>
              <a:rPr lang="en-US" sz="2700" dirty="0" err="1" smtClean="0"/>
              <a:t>vs</a:t>
            </a:r>
            <a:r>
              <a:rPr lang="en-US" sz="2700" dirty="0" smtClean="0"/>
              <a:t> Caucasian base line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3672555" y="6096000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F=7.53; p &lt; .0001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81998575"/>
              </p:ext>
            </p:extLst>
          </p:nvPr>
        </p:nvGraphicFramePr>
        <p:xfrm>
          <a:off x="1371600" y="1676400"/>
          <a:ext cx="61722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Greek participation made no difference in academic self concept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4997" y="6248400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.1696, p = .86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0633862"/>
              </p:ext>
            </p:extLst>
          </p:nvPr>
        </p:nvGraphicFramePr>
        <p:xfrm>
          <a:off x="1066800" y="1524000"/>
          <a:ext cx="7086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ASC Scale </a:t>
            </a:r>
            <a:r>
              <a:rPr lang="en-US" dirty="0" smtClean="0"/>
              <a:t>Regression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-533400"/>
            <a:ext cx="8305800" cy="6705600"/>
            <a:chOff x="381000" y="-533400"/>
            <a:chExt cx="8305800" cy="670560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846277272"/>
                </p:ext>
              </p:extLst>
            </p:nvPr>
          </p:nvGraphicFramePr>
          <p:xfrm>
            <a:off x="381000" y="-533400"/>
            <a:ext cx="8305800" cy="670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flipV="1">
              <a:off x="6019800" y="1981200"/>
              <a:ext cx="0" cy="3371850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6019800" y="5029200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1981200" y="5105400"/>
              <a:ext cx="403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114800" y="472440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724400" y="426720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334000" y="37338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486400" y="31242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638800" y="2514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609600"/>
            <a:ext cx="8041440" cy="5410200"/>
          </a:xfrm>
        </p:spPr>
        <p:txBody>
          <a:bodyPr/>
          <a:lstStyle/>
          <a:p>
            <a:r>
              <a:rPr lang="en-US" dirty="0" smtClean="0"/>
              <a:t>How many of you think self-esteem is important?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you think your academic self-esteem is directly affected by your gender or race?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SCQ Gender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8946646"/>
              </p:ext>
            </p:extLst>
          </p:nvPr>
        </p:nvGraphicFramePr>
        <p:xfrm>
          <a:off x="381000" y="-533400"/>
          <a:ext cx="8305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474720" y="1981200"/>
            <a:ext cx="0" cy="337185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5029200"/>
            <a:ext cx="3581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81200" y="5029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67000" y="4343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4343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05200" y="3657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5200" y="3048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2438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African American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SCQ Race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1887560"/>
              </p:ext>
            </p:extLst>
          </p:nvPr>
        </p:nvGraphicFramePr>
        <p:xfrm>
          <a:off x="381000" y="-533400"/>
          <a:ext cx="8305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810000" y="1981200"/>
            <a:ext cx="0" cy="337185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752600" y="50292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502920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4419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10000" y="3733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3048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243840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Males have a higher academic self concept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Gender stigma consciousness is largely the same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Race stigma consciousness exists at MIT, but </a:t>
            </a:r>
            <a:r>
              <a:rPr lang="en-US" dirty="0"/>
              <a:t>race does not have a statistically significant </a:t>
            </a:r>
            <a:r>
              <a:rPr lang="en-US" dirty="0" smtClean="0"/>
              <a:t>effect on academic self concept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800" dirty="0" smtClean="0"/>
              <a:t>There is no statistically significant difference to support our hypothesis</a:t>
            </a:r>
          </a:p>
          <a:p>
            <a:pPr>
              <a:buFont typeface="Courier New"/>
              <a:buChar char="o"/>
            </a:pPr>
            <a:r>
              <a:rPr lang="en-US" sz="2800" dirty="0" smtClean="0"/>
              <a:t>MIT is not unique in these parameters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Academic environment may not impact a student’s academic self confidence as compared to their peers, particularly those of a different race or gender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Other factors, such as socioeconomic status, may override the impact of academic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Our survey was conducted on a small scale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Responses represented &lt;10% of the student population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We did not ask for parameters like GPA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We did not know the source schools of the prior research, preventing direct comparisons with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MIT on a larger, more comprehensive scale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MIT vs. a less prestigious institution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MIT vs. another prestigious institution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041440" cy="144267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23712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Introduction: Examining the self-esteem of MIT students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Literature Review: Current theories and what makes MIT different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Research Design: Distributing our Survey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Analysis: Examining the Data for Differences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Conclusion: Are MIT students really different?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44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Examining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313325"/>
          </a:xfrm>
        </p:spPr>
        <p:txBody>
          <a:bodyPr>
            <a:normAutofit/>
          </a:bodyPr>
          <a:lstStyle/>
          <a:p>
            <a:pPr marL="329184" lvl="1" indent="0">
              <a:buNone/>
            </a:pPr>
            <a:endParaRPr lang="en-US" dirty="0"/>
          </a:p>
          <a:p>
            <a:pPr>
              <a:buFont typeface="Courier New"/>
              <a:buChar char="o"/>
            </a:pPr>
            <a:r>
              <a:rPr lang="en-US" sz="2800" dirty="0" smtClean="0"/>
              <a:t>For individuals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self-esteem affects performance in all aspects of life</a:t>
            </a:r>
          </a:p>
          <a:p>
            <a:pPr marL="457200" lvl="1" indent="-457200">
              <a:buFont typeface="Courier New"/>
              <a:buChar char="o"/>
            </a:pPr>
            <a:r>
              <a:rPr lang="en-US" sz="2800" dirty="0"/>
              <a:t>At MIT </a:t>
            </a:r>
          </a:p>
          <a:p>
            <a:pPr marL="653796" lvl="2" indent="-342900">
              <a:buFont typeface="Courier New"/>
              <a:buChar char="o"/>
            </a:pPr>
            <a:r>
              <a:rPr lang="en-US" sz="2400" dirty="0"/>
              <a:t>creating a sense of </a:t>
            </a:r>
            <a:r>
              <a:rPr lang="en-US" sz="2400" dirty="0" smtClean="0"/>
              <a:t>equality</a:t>
            </a:r>
          </a:p>
          <a:p>
            <a:pPr>
              <a:buFont typeface="Courier New"/>
              <a:buChar char="o"/>
            </a:pPr>
            <a:r>
              <a:rPr lang="en-US" sz="2800" dirty="0" smtClean="0"/>
              <a:t>In America</a:t>
            </a:r>
            <a:endParaRPr lang="en-US" sz="2800" dirty="0"/>
          </a:p>
          <a:p>
            <a:pPr lvl="1">
              <a:buFont typeface="Courier New"/>
              <a:buChar char="o"/>
            </a:pPr>
            <a:r>
              <a:rPr lang="en-US" sz="2400" dirty="0" smtClean="0"/>
              <a:t> unemployment rates are higher for minorities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s</a:t>
            </a:r>
            <a:r>
              <a:rPr lang="en-US" sz="2400" dirty="0" smtClean="0"/>
              <a:t>elf confidence is an influential component of job interviews and other work-related interactions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Current Literature has Revealed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495800"/>
          </a:xfrm>
        </p:spPr>
        <p:txBody>
          <a:bodyPr>
            <a:noAutofit/>
          </a:bodyPr>
          <a:lstStyle/>
          <a:p>
            <a:pPr>
              <a:buFont typeface="Courier New"/>
              <a:buChar char="o"/>
            </a:pPr>
            <a:r>
              <a:rPr lang="en-US" sz="2800" dirty="0" smtClean="0"/>
              <a:t>Two conflicting schools of thought: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sz="2600" dirty="0" smtClean="0"/>
              <a:t>Minorities have lower self-esteem</a:t>
            </a:r>
          </a:p>
          <a:p>
            <a:pPr lvl="4">
              <a:buFont typeface="Courier New"/>
              <a:buChar char="o"/>
            </a:pPr>
            <a:r>
              <a:rPr lang="en-US" sz="2200" dirty="0" smtClean="0"/>
              <a:t>Stereotype Threat</a:t>
            </a:r>
          </a:p>
          <a:p>
            <a:pPr lvl="4">
              <a:buFont typeface="Courier New"/>
              <a:buChar char="o"/>
            </a:pPr>
            <a:r>
              <a:rPr lang="en-US" sz="2200" dirty="0" smtClean="0"/>
              <a:t>Preferential Treatment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sz="2600" dirty="0" smtClean="0"/>
              <a:t>Minorities have equal or higher self-esteem</a:t>
            </a:r>
          </a:p>
          <a:p>
            <a:pPr lvl="4">
              <a:buFont typeface="Courier New"/>
              <a:buChar char="o"/>
            </a:pPr>
            <a:r>
              <a:rPr lang="en-US" sz="2200" dirty="0" smtClean="0"/>
              <a:t>Academic </a:t>
            </a:r>
            <a:r>
              <a:rPr lang="en-US" sz="2200" dirty="0" err="1" smtClean="0"/>
              <a:t>Disidentification</a:t>
            </a:r>
            <a:endParaRPr lang="en-US" sz="2200" dirty="0" smtClean="0"/>
          </a:p>
          <a:p>
            <a:pPr lvl="4">
              <a:buFont typeface="Courier New"/>
              <a:buChar char="o"/>
            </a:pPr>
            <a:r>
              <a:rPr lang="en-US" sz="2200" dirty="0" smtClean="0"/>
              <a:t>Social Reference Theory</a:t>
            </a:r>
          </a:p>
          <a:p>
            <a:pPr>
              <a:buFont typeface="Courier New"/>
              <a:buChar char="o"/>
            </a:pPr>
            <a:r>
              <a:rPr lang="en-US" sz="2800" dirty="0" smtClean="0"/>
              <a:t>General literary conclusion: minorities will have the same or higher relative self-esteem, women will have lower self-esteem relative to their peers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44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i="1" dirty="0" smtClean="0"/>
              <a:t>Minorities and women at MIT have a lower relative self-esteem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951337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2800" dirty="0" smtClean="0"/>
              <a:t>Why is MIT different?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Prestigious Institution</a:t>
            </a:r>
          </a:p>
          <a:p>
            <a:pPr lvl="2">
              <a:buFont typeface="Courier New"/>
              <a:buChar char="o"/>
            </a:pPr>
            <a:r>
              <a:rPr lang="en-US" sz="2400" dirty="0"/>
              <a:t>Meritocracy </a:t>
            </a:r>
            <a:r>
              <a:rPr lang="en-US" sz="2400" dirty="0" smtClean="0"/>
              <a:t>Attitudes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Representative Demographics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Generous Financial Aid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dirty="0" smtClean="0"/>
              <a:t>Who is our target audience?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694325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2800" dirty="0" smtClean="0"/>
              <a:t>MIT Undergraduate population</a:t>
            </a:r>
          </a:p>
          <a:p>
            <a:pPr>
              <a:buFont typeface="Courier New"/>
              <a:buChar char="o"/>
            </a:pPr>
            <a:r>
              <a:rPr lang="en-US" sz="2800" dirty="0"/>
              <a:t>Sent to:</a:t>
            </a:r>
          </a:p>
          <a:p>
            <a:pPr lvl="2">
              <a:buFont typeface="Courier New"/>
              <a:buChar char="o"/>
            </a:pPr>
            <a:r>
              <a:rPr lang="en-US" dirty="0"/>
              <a:t>Dorms</a:t>
            </a:r>
          </a:p>
          <a:p>
            <a:pPr lvl="2">
              <a:buFont typeface="Courier New"/>
              <a:buChar char="o"/>
            </a:pPr>
            <a:r>
              <a:rPr lang="en-US" dirty="0"/>
              <a:t>Sororities</a:t>
            </a:r>
          </a:p>
          <a:p>
            <a:pPr lvl="2">
              <a:buFont typeface="Courier New"/>
              <a:buChar char="o"/>
            </a:pPr>
            <a:r>
              <a:rPr lang="en-US" dirty="0"/>
              <a:t>Fraternities</a:t>
            </a:r>
          </a:p>
          <a:p>
            <a:pPr lvl="2">
              <a:buFont typeface="Courier New"/>
              <a:buChar char="o"/>
            </a:pPr>
            <a:r>
              <a:rPr lang="en-US" dirty="0"/>
              <a:t>Student Clubs</a:t>
            </a:r>
          </a:p>
          <a:p>
            <a:pPr>
              <a:buFont typeface="Courier New"/>
              <a:buChar char="o"/>
            </a:pPr>
            <a:r>
              <a:rPr lang="en-US" sz="2800" dirty="0" smtClean="0"/>
              <a:t>Goal: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Collect a varied sample from across campus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15"/>
            <a:ext cx="9144000" cy="1442674"/>
          </a:xfrm>
        </p:spPr>
        <p:txBody>
          <a:bodyPr/>
          <a:lstStyle/>
          <a:p>
            <a:r>
              <a:rPr lang="en-US" dirty="0" smtClean="0"/>
              <a:t>What did we distribute?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41925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800" dirty="0" smtClean="0"/>
              <a:t>Short electronic survey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Consent Form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Academic Self-Confidence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Demographics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Gender Stigma</a:t>
            </a:r>
          </a:p>
          <a:p>
            <a:pPr lvl="2">
              <a:buFont typeface="Courier New"/>
              <a:buChar char="o"/>
            </a:pPr>
            <a:r>
              <a:rPr lang="en-US" sz="2400" dirty="0" smtClean="0"/>
              <a:t>Racial Stigma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8754-6453-4427-8933-7D7C2C8B68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3786</TotalTime>
  <Words>966</Words>
  <Application>Microsoft Office PowerPoint</Application>
  <PresentationFormat>On-screen Show (4:3)</PresentationFormat>
  <Paragraphs>197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Sketchbook</vt:lpstr>
      <vt:lpstr>Self Confidence and Diversity at MIT</vt:lpstr>
      <vt:lpstr>How many of you think self-esteem is important?  Do you think your academic self-esteem is directly affected by your gender or race?</vt:lpstr>
      <vt:lpstr>Agenda</vt:lpstr>
      <vt:lpstr>Importance of Examining Self-Esteem</vt:lpstr>
      <vt:lpstr>What Current Literature has Revealed</vt:lpstr>
      <vt:lpstr>Hypothesis:  Minorities and women at MIT have a lower relative self-esteem</vt:lpstr>
      <vt:lpstr>Methods</vt:lpstr>
      <vt:lpstr>Who is our target audience?</vt:lpstr>
      <vt:lpstr>What did we distribute?</vt:lpstr>
      <vt:lpstr>Academic Self Concept (ASC)</vt:lpstr>
      <vt:lpstr>Stigma Consciousness Questionnaires (SCQ)</vt:lpstr>
      <vt:lpstr>Results</vt:lpstr>
      <vt:lpstr>Hypotheses</vt:lpstr>
      <vt:lpstr>Males have a higher academic self concept than females</vt:lpstr>
      <vt:lpstr>Males and females perceive similar amounts of stigma regarding their gender</vt:lpstr>
      <vt:lpstr>Each race has a similar academic self concept…</vt:lpstr>
      <vt:lpstr>…but African Americans, Asians, and Hispanics perceived a racial stigma vs Caucasian base line</vt:lpstr>
      <vt:lpstr>Greek participation made no difference in academic self concept</vt:lpstr>
      <vt:lpstr>ASC Scale Regression</vt:lpstr>
      <vt:lpstr>SCQ Gender Regression</vt:lpstr>
      <vt:lpstr>SCQ Race Regression</vt:lpstr>
      <vt:lpstr>Summary of Results</vt:lpstr>
      <vt:lpstr>Discussion</vt:lpstr>
      <vt:lpstr>Outcome</vt:lpstr>
      <vt:lpstr>Implications</vt:lpstr>
      <vt:lpstr>Limitations</vt:lpstr>
      <vt:lpstr>Next Steps</vt:lpstr>
      <vt:lpstr>Questions?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Michael Plasmeier</cp:lastModifiedBy>
  <cp:revision>52</cp:revision>
  <dcterms:created xsi:type="dcterms:W3CDTF">2012-05-08T09:33:14Z</dcterms:created>
  <dcterms:modified xsi:type="dcterms:W3CDTF">2012-05-16T19:40:30Z</dcterms:modified>
</cp:coreProperties>
</file>