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7" r:id="rId2"/>
  </p:sldMasterIdLst>
  <p:notesMasterIdLst>
    <p:notesMasterId r:id="rId9"/>
  </p:notesMasterIdLst>
  <p:sldIdLst>
    <p:sldId id="256" r:id="rId3"/>
    <p:sldId id="258" r:id="rId4"/>
    <p:sldId id="257" r:id="rId5"/>
    <p:sldId id="259" r:id="rId6"/>
    <p:sldId id="261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1F000C-88AC-4BA4-ACCF-970AE00D89B6}" type="datetimeFigureOut">
              <a:rPr lang="en-US" smtClean="0"/>
              <a:t>9/7/2011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75D59-143C-459E-B9BD-1FED9111F7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629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Jack Stow</a:t>
            </a:r>
          </a:p>
          <a:p>
            <a:r>
              <a:rPr lang="en-US" dirty="0" smtClean="0"/>
              <a:t>Have quick presentation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75D59-143C-459E-B9BD-1FED9111F76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904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Own 5 patents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75D59-143C-459E-B9BD-1FED9111F76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362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Loan to Put on rental to try it out</a:t>
            </a:r>
          </a:p>
          <a:p>
            <a:r>
              <a:rPr lang="en-US" dirty="0" smtClean="0"/>
              <a:t>It’s </a:t>
            </a:r>
            <a:r>
              <a:rPr lang="en-US" dirty="0" err="1" smtClean="0"/>
              <a:t>sept</a:t>
            </a:r>
            <a:r>
              <a:rPr lang="en-US" dirty="0" smtClean="0"/>
              <a:t> </a:t>
            </a:r>
            <a:r>
              <a:rPr lang="en-US" dirty="0" smtClean="0"/>
              <a:t>now</a:t>
            </a:r>
          </a:p>
          <a:p>
            <a:r>
              <a:rPr lang="en-US" dirty="0" smtClean="0"/>
              <a:t>160% increase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75D59-143C-459E-B9BD-1FED9111F76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603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Sell 2</a:t>
            </a:r>
            <a:r>
              <a:rPr lang="en-US" baseline="0" dirty="0" smtClean="0"/>
              <a:t> of each side</a:t>
            </a:r>
          </a:p>
          <a:p>
            <a:r>
              <a:rPr lang="en-US" baseline="0" dirty="0" smtClean="0"/>
              <a:t>Start by </a:t>
            </a:r>
            <a:r>
              <a:rPr lang="en-US" baseline="0" dirty="0" err="1" smtClean="0"/>
              <a:t>asing</a:t>
            </a:r>
            <a:r>
              <a:rPr lang="en-US" baseline="0" dirty="0" smtClean="0"/>
              <a:t> for 3 of each size for all 25 stores</a:t>
            </a:r>
          </a:p>
          <a:p>
            <a:r>
              <a:rPr lang="en-US" baseline="0" dirty="0" smtClean="0"/>
              <a:t>Throw in free test ones if hesitant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75D59-143C-459E-B9BD-1FED9111F76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47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75D59-143C-459E-B9BD-1FED9111F76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909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14" name="Rectangle 138"/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0" y="5060953"/>
            <a:ext cx="9144000" cy="1800225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984" y="163516"/>
            <a:ext cx="2074985" cy="59324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032" y="163516"/>
            <a:ext cx="6084277" cy="59324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75D0A1-CB82-45B8-912B-E5E5A1620CB8}" type="datetimeFigureOut">
              <a:rPr lang="en-US" smtClean="0"/>
              <a:t>9/7/2011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F821CD-135C-4815-9456-E0291749F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498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 flipV="1">
            <a:off x="228600" y="4724400"/>
            <a:ext cx="8686800" cy="1828800"/>
          </a:xfrm>
          <a:prstGeom prst="round2SameRect">
            <a:avLst>
              <a:gd name="adj1" fmla="val 10784"/>
              <a:gd name="adj2" fmla="val 0"/>
            </a:avLst>
          </a:prstGeom>
          <a:solidFill>
            <a:schemeClr val="tx2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 Same Side Corner Rectangle 7"/>
          <p:cNvSpPr/>
          <p:nvPr/>
        </p:nvSpPr>
        <p:spPr>
          <a:xfrm>
            <a:off x="228600" y="228600"/>
            <a:ext cx="8686800" cy="4419600"/>
          </a:xfrm>
          <a:prstGeom prst="round2SameRect">
            <a:avLst>
              <a:gd name="adj1" fmla="val 2821"/>
              <a:gd name="adj2" fmla="val 0"/>
            </a:avLst>
          </a:prstGeom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924800" cy="3886201"/>
          </a:xfrm>
        </p:spPr>
        <p:txBody>
          <a:bodyPr>
            <a:norm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304800" y="4800600"/>
            <a:ext cx="8534400" cy="16002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>
          <a:xfrm>
            <a:off x="228600" y="6553200"/>
            <a:ext cx="2133600" cy="287782"/>
          </a:xfrm>
        </p:spPr>
        <p:txBody>
          <a:bodyPr/>
          <a:lstStyle/>
          <a:p>
            <a:fld id="{A009892A-0574-4753-B3B5-882803074C2D}" type="datetimeFigureOut">
              <a:rPr lang="en-US" smtClean="0"/>
              <a:t>9/7/2011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>
          <a:xfrm>
            <a:off x="2895600" y="6553200"/>
            <a:ext cx="3429000" cy="287782"/>
          </a:xfrm>
        </p:spPr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>
          <a:xfrm>
            <a:off x="6858000" y="6553200"/>
            <a:ext cx="2057400" cy="287782"/>
          </a:xfrm>
        </p:spPr>
        <p:txBody>
          <a:bodyPr/>
          <a:lstStyle/>
          <a:p>
            <a:fld id="{35100B4B-F5D2-44DD-9A19-A980681504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t>9/7/2011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ame Side Corner Rectangle 7"/>
          <p:cNvSpPr/>
          <p:nvPr/>
        </p:nvSpPr>
        <p:spPr>
          <a:xfrm>
            <a:off x="228600" y="228600"/>
            <a:ext cx="8686800" cy="4953000"/>
          </a:xfrm>
          <a:prstGeom prst="round2SameRect">
            <a:avLst>
              <a:gd name="adj1" fmla="val 2821"/>
              <a:gd name="adj2" fmla="val 0"/>
            </a:avLst>
          </a:prstGeom>
          <a:solidFill>
            <a:schemeClr val="tx2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 Same Side Corner Rectangle 6"/>
          <p:cNvSpPr/>
          <p:nvPr/>
        </p:nvSpPr>
        <p:spPr>
          <a:xfrm flipV="1">
            <a:off x="228600" y="5257800"/>
            <a:ext cx="8686800" cy="1295400"/>
          </a:xfrm>
          <a:prstGeom prst="round2SameRect">
            <a:avLst>
              <a:gd name="adj1" fmla="val 10784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4191000"/>
          </a:xfrm>
        </p:spPr>
        <p:txBody>
          <a:bodyPr anchor="ctr"/>
          <a:lstStyle>
            <a:lvl1pPr algn="ctr">
              <a:defRPr sz="4800" b="0" cap="none" baseline="0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722313" y="5410200"/>
            <a:ext cx="7772400" cy="104298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t>9/7/2011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301752" y="1600200"/>
            <a:ext cx="4160520" cy="47548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60520" cy="47548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t>9/7/2011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301752" y="1535112"/>
            <a:ext cx="4160520" cy="827087"/>
          </a:xfrm>
        </p:spPr>
        <p:txBody>
          <a:bodyPr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>
              <a:contourClr>
                <a:schemeClr val="accent2">
                  <a:shade val="75000"/>
                </a:schemeClr>
              </a:contourClr>
            </a:sp3d>
          </a:bodyPr>
          <a:lstStyle>
            <a:lvl1pPr marL="0" indent="0" algn="ctr">
              <a:buNone/>
              <a:defRPr lang="en-US" sz="2400" b="0" dirty="0" smtClean="0">
                <a:ln w="11430"/>
                <a:solidFill>
                  <a:schemeClr val="tx2"/>
                </a:solidFill>
                <a:effectLst/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301752" y="2373312"/>
            <a:ext cx="41605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4" y="1535112"/>
            <a:ext cx="4160520" cy="827087"/>
          </a:xfrm>
        </p:spPr>
        <p:txBody>
          <a:bodyPr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>
              <a:contourClr>
                <a:schemeClr val="accent2">
                  <a:shade val="75000"/>
                </a:schemeClr>
              </a:contourClr>
            </a:sp3d>
          </a:bodyPr>
          <a:lstStyle>
            <a:lvl1pPr marL="0" indent="0" algn="ctr">
              <a:buNone/>
              <a:defRPr lang="en-US" sz="2400" b="0" dirty="0" smtClean="0">
                <a:ln w="11430"/>
                <a:solidFill>
                  <a:schemeClr val="tx2"/>
                </a:solidFill>
                <a:effectLst/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4" y="2373312"/>
            <a:ext cx="41605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t>9/7/2011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t>9/7/2011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t>9/7/2011</a:t>
            </a:fld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ame Side Corner Rectangle 7"/>
          <p:cNvSpPr/>
          <p:nvPr/>
        </p:nvSpPr>
        <p:spPr>
          <a:xfrm>
            <a:off x="228600" y="152400"/>
            <a:ext cx="8686800" cy="1295400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4495800" cy="1143000"/>
          </a:xfrm>
        </p:spPr>
        <p:txBody>
          <a:bodyPr anchor="ctr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724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t>9/7/2011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228600" y="6528816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0" name="Rectangle 9"/>
          <p:cNvSpPr/>
          <p:nvPr/>
        </p:nvSpPr>
        <p:spPr>
          <a:xfrm>
            <a:off x="4876800" y="152400"/>
            <a:ext cx="3581400" cy="1295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967288" y="152400"/>
            <a:ext cx="3400425" cy="1295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5105400" y="228600"/>
            <a:ext cx="3200400" cy="1143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ame Side Corner Rectangle 7"/>
          <p:cNvSpPr/>
          <p:nvPr/>
        </p:nvSpPr>
        <p:spPr>
          <a:xfrm>
            <a:off x="228600" y="152400"/>
            <a:ext cx="8686800" cy="1295400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pic" idx="1"/>
          </p:nvPr>
        </p:nvSpPr>
        <p:spPr>
          <a:xfrm>
            <a:off x="228600" y="1524000"/>
            <a:ext cx="8686800" cy="4910328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t>9/7/2011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t>‹#›</a:t>
            </a:fld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4876800" y="152400"/>
            <a:ext cx="3581400" cy="1295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967288" y="152400"/>
            <a:ext cx="3400425" cy="1295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4495800" cy="1143000"/>
          </a:xfrm>
        </p:spPr>
        <p:txBody>
          <a:bodyPr anchor="ctr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5105400" y="228600"/>
            <a:ext cx="3200400" cy="114300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28600" y="6528816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t>9/7/2011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400800" cy="60499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t>9/7/2011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ound Same Side Corner Rectangle 6"/>
          <p:cNvSpPr/>
          <p:nvPr/>
        </p:nvSpPr>
        <p:spPr>
          <a:xfrm rot="5400000">
            <a:off x="4862513" y="2300287"/>
            <a:ext cx="6096000" cy="1952625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title" orient="vert"/>
          </p:nvPr>
        </p:nvSpPr>
        <p:spPr>
          <a:xfrm>
            <a:off x="7029450" y="274638"/>
            <a:ext cx="1752600" cy="5973762"/>
          </a:xfrm>
        </p:spPr>
        <p:txBody>
          <a:bodyPr vert="eaVer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28600" y="6528816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032" y="1506538"/>
            <a:ext cx="4079631" cy="4589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338" y="1506538"/>
            <a:ext cx="4079631" cy="4589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1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1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435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38" y="273053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3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031" y="163513"/>
            <a:ext cx="82999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13" rIns="0" bIns="45713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Slide title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2031" y="1506538"/>
            <a:ext cx="8299938" cy="458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Body text</a:t>
            </a:r>
          </a:p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Quotation level</a:t>
            </a:r>
          </a:p>
        </p:txBody>
      </p:sp>
      <p:sp>
        <p:nvSpPr>
          <p:cNvPr id="1036" name="Text Box 12"/>
          <p:cNvSpPr txBox="1">
            <a:spLocks noChangeArrowheads="1"/>
          </p:cNvSpPr>
          <p:nvPr/>
        </p:nvSpPr>
        <p:spPr bwMode="auto">
          <a:xfrm>
            <a:off x="8546123" y="6673850"/>
            <a:ext cx="175846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algn="r"/>
            <a:fld id="{137724B4-595C-854A-8724-8330323CE811}" type="slidenum">
              <a:rPr lang="en-US" sz="900"/>
              <a:pPr algn="r"/>
              <a:t>‹#›</a:t>
            </a:fld>
            <a:endParaRPr lang="en-US" sz="900"/>
          </a:p>
        </p:txBody>
      </p:sp>
      <p:sp>
        <p:nvSpPr>
          <p:cNvPr id="1131" name="FooterSimple"/>
          <p:cNvSpPr txBox="1">
            <a:spLocks noChangeArrowheads="1"/>
          </p:cNvSpPr>
          <p:nvPr/>
        </p:nvSpPr>
        <p:spPr bwMode="auto">
          <a:xfrm>
            <a:off x="422031" y="6700158"/>
            <a:ext cx="1564531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700">
                <a:solidFill>
                  <a:schemeClr val="bg2"/>
                </a:solidFill>
              </a:rPr>
              <a:t>A4 Special Diagrams and Elements.ppt</a:t>
            </a:r>
            <a:endParaRPr lang="en-US" b="1"/>
          </a:p>
        </p:txBody>
      </p:sp>
      <p:sp>
        <p:nvSpPr>
          <p:cNvPr id="1139" name="Line 115"/>
          <p:cNvSpPr>
            <a:spLocks noChangeShapeType="1"/>
          </p:cNvSpPr>
          <p:nvPr/>
        </p:nvSpPr>
        <p:spPr bwMode="auto">
          <a:xfrm flipH="1">
            <a:off x="0" y="1003300"/>
            <a:ext cx="9144000" cy="0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/>
          </a:ln>
          <a:effectLst>
            <a:outerShdw blurRad="63500" dist="26940" dir="5400000" algn="ctr" rotWithShape="0">
              <a:schemeClr val="folHlink">
                <a:alpha val="74998"/>
              </a:schemeClr>
            </a:outerShdw>
          </a:effectLst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3366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Arial" charset="0"/>
          <a:cs typeface="Arial" charset="0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376363" indent="-23336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8988" indent="-230188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6188" indent="-230188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973388" indent="-230188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30588" indent="-230188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887788" indent="-230188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>
            <a:off x="228600" y="152400"/>
            <a:ext cx="8686800" cy="1295400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600200"/>
            <a:ext cx="85344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520942"/>
            <a:ext cx="2133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1067CFE-D068-4717-952D-F60F168D149C}" type="datetimeFigureOut">
              <a:rPr lang="en-US" smtClean="0"/>
              <a:pPr/>
              <a:t>9/7/2011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5600" y="6520942"/>
            <a:ext cx="34290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>
                <a:solidFill>
                  <a:schemeClr val="tx2"/>
                </a:solidFill>
              </a:defRPr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20942"/>
            <a:ext cx="2133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523C92-45F4-4C30-810D-4886C1BA696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28600" y="6524625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FFFFFF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Wingdings 2" pitchFamily="18" charset="2"/>
        <a:buChar char="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2"/>
        </a:buClr>
        <a:buSzPct val="100000"/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630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73736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2194560" indent="-182880" algn="l" defTabSz="914400" rtl="0" eaLnBrk="1" latinLnBrk="0" hangingPunct="1">
        <a:spcBef>
          <a:spcPts val="310"/>
        </a:spcBef>
        <a:buClr>
          <a:schemeClr val="accent2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Divers’ Delight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Michael Plasmeier</a:t>
            </a:r>
          </a:p>
          <a:p>
            <a:r>
              <a:rPr lang="en-US" dirty="0" smtClean="0"/>
              <a:t>CEO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backgroundMark x1="48611" y1="71667" x2="49444" y2="9305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676400"/>
            <a:ext cx="22860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backgroundMark x1="48611" y1="71667" x2="49444" y2="9305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152400" y="1676400"/>
            <a:ext cx="2382915" cy="2382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304800" y="2209800"/>
            <a:ext cx="853440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Wingdings 2" pitchFamily="18" charset="2"/>
              <a:buNone/>
              <a:defRPr sz="28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Wingdings 2" pitchFamily="18" charset="2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0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310"/>
              </a:spcBef>
              <a:buClr>
                <a:schemeClr val="accent2"/>
              </a:buClr>
              <a:buFont typeface="Arial" pitchFamily="34" charset="0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solidFill>
                  <a:schemeClr val="bg1"/>
                </a:solidFill>
              </a:rPr>
              <a:t>The Nanotube Wetsuit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288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Individual Nanotube Filaments</a:t>
            </a:r>
          </a:p>
          <a:p>
            <a:r>
              <a:rPr lang="en-US" dirty="0" smtClean="0"/>
              <a:t>5</a:t>
            </a:r>
            <a:r>
              <a:rPr lang="en-US" dirty="0" smtClean="0">
                <a:latin typeface="Courier New"/>
                <a:cs typeface="Courier New"/>
              </a:rPr>
              <a:t>°</a:t>
            </a:r>
            <a:r>
              <a:rPr lang="en-US" dirty="0" smtClean="0"/>
              <a:t>C warmer than competition</a:t>
            </a:r>
          </a:p>
          <a:p>
            <a:endParaRPr lang="en-US" dirty="0" smtClean="0"/>
          </a:p>
          <a:p>
            <a:r>
              <a:rPr lang="en-US" dirty="0" smtClean="0"/>
              <a:t>Nothing else like it on the market</a:t>
            </a:r>
          </a:p>
          <a:p>
            <a:r>
              <a:rPr lang="en-US" dirty="0" smtClean="0"/>
              <a:t>No need for electricity!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MSRP $400</a:t>
            </a:r>
          </a:p>
          <a:p>
            <a:r>
              <a:rPr lang="en-US" dirty="0" smtClean="0"/>
              <a:t>Exclusively through dive shops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752600"/>
            <a:ext cx="2505075" cy="133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7672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/>
          <a:lstStyle/>
          <a:p>
            <a:r>
              <a:rPr lang="en-US" dirty="0" smtClean="0"/>
              <a:t>Extend Northern Dive Season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057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9600" y="6539299"/>
            <a:ext cx="571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http://www.ndbc.noaa.gov/view_climplot.php?station=44013&amp;meas=st</a:t>
            </a:r>
            <a:endParaRPr lang="en-US" sz="12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0" y="3200400"/>
            <a:ext cx="1066800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038600" y="3200400"/>
            <a:ext cx="1981200" cy="609600"/>
          </a:xfrm>
          <a:prstGeom prst="rect">
            <a:avLst/>
          </a:prstGeom>
          <a:solidFill>
            <a:srgbClr val="4F81BD">
              <a:alpha val="10196"/>
            </a:srgbClr>
          </a:solidFill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09800" y="990600"/>
            <a:ext cx="4305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3 months to 5 months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5447560" y="3352800"/>
            <a:ext cx="533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 flipH="1">
            <a:off x="4095750" y="3352800"/>
            <a:ext cx="533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18478" y="1657165"/>
            <a:ext cx="2810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 waters from NOAA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214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U.S. Navy Seals</a:t>
            </a:r>
          </a:p>
          <a:p>
            <a:pPr lvl="1"/>
            <a:r>
              <a:rPr lang="en-US" dirty="0" smtClean="0"/>
              <a:t>Research contract</a:t>
            </a:r>
          </a:p>
          <a:p>
            <a:pPr lvl="1"/>
            <a:r>
              <a:rPr lang="en-US" dirty="0" smtClean="0"/>
              <a:t>We retain IP rights (5 patents)</a:t>
            </a:r>
          </a:p>
          <a:p>
            <a:r>
              <a:rPr lang="en-US" dirty="0" err="1" smtClean="0"/>
              <a:t>Hitz</a:t>
            </a:r>
            <a:r>
              <a:rPr lang="en-US" dirty="0" smtClean="0"/>
              <a:t> Ventures</a:t>
            </a:r>
          </a:p>
          <a:p>
            <a:pPr lvl="1"/>
            <a:r>
              <a:rPr lang="en-US" dirty="0" err="1" smtClean="0"/>
              <a:t>Isreal</a:t>
            </a:r>
            <a:endParaRPr lang="en-US" dirty="0" smtClean="0"/>
          </a:p>
          <a:p>
            <a:r>
              <a:rPr lang="en-US" dirty="0" smtClean="0"/>
              <a:t>Menlo Partners</a:t>
            </a:r>
          </a:p>
          <a:p>
            <a:pPr lvl="1"/>
            <a:r>
              <a:rPr lang="en-US" dirty="0" smtClean="0"/>
              <a:t>Menlo Park, CA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Central Custom</a:t>
            </a:r>
          </a:p>
          <a:p>
            <a:pPr lvl="1"/>
            <a:r>
              <a:rPr lang="en-US" dirty="0" smtClean="0"/>
              <a:t>Contract Manufacturers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186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962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dirty="0" smtClean="0"/>
              <a:t>Michael Plasmeier</a:t>
            </a:r>
          </a:p>
          <a:p>
            <a:pPr marL="0" indent="0" algn="ctr">
              <a:buNone/>
            </a:pPr>
            <a:r>
              <a:rPr lang="en-US" dirty="0" smtClean="0"/>
              <a:t>CEO</a:t>
            </a:r>
          </a:p>
          <a:p>
            <a:pPr marL="0" indent="0" algn="ctr">
              <a:buNone/>
            </a:pPr>
            <a:r>
              <a:rPr lang="en-US" dirty="0" smtClean="0"/>
              <a:t>(555) 555 – 5555</a:t>
            </a:r>
          </a:p>
          <a:p>
            <a:pPr marL="0" indent="0" algn="ctr">
              <a:buNone/>
            </a:pPr>
            <a:r>
              <a:rPr lang="en-US" dirty="0" smtClean="0"/>
              <a:t>77 Massachusetts Ave</a:t>
            </a:r>
          </a:p>
          <a:p>
            <a:pPr marL="0" indent="0" algn="ctr">
              <a:buNone/>
            </a:pPr>
            <a:r>
              <a:rPr lang="en-US" dirty="0" smtClean="0"/>
              <a:t>Cambridge, MA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68611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vEGksz.vEmxHeRh91uGOQ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ue Bar">
  <a:themeElements>
    <a:clrScheme name="Blank 1">
      <a:dk1>
        <a:srgbClr val="000000"/>
      </a:dk1>
      <a:lt1>
        <a:srgbClr val="FFFFFF"/>
      </a:lt1>
      <a:dk2>
        <a:srgbClr val="177B57"/>
      </a:dk2>
      <a:lt2>
        <a:srgbClr val="808080"/>
      </a:lt2>
      <a:accent1>
        <a:srgbClr val="E2E2E2"/>
      </a:accent1>
      <a:accent2>
        <a:srgbClr val="BCDEC2"/>
      </a:accent2>
      <a:accent3>
        <a:srgbClr val="FFFFFF"/>
      </a:accent3>
      <a:accent4>
        <a:srgbClr val="000000"/>
      </a:accent4>
      <a:accent5>
        <a:srgbClr val="EEEEEE"/>
      </a:accent5>
      <a:accent6>
        <a:srgbClr val="AAC9B0"/>
      </a:accent6>
      <a:hlink>
        <a:srgbClr val="5BAD82"/>
      </a:hlink>
      <a:folHlink>
        <a:srgbClr val="8EC6A1"/>
      </a:folHlink>
    </a:clrScheme>
    <a:fontScheme name="Blank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bg2"/>
          </a:solidFill>
          <a:prstDash val="solid"/>
          <a:round/>
          <a:headEnd type="none" w="lg" len="lg"/>
          <a:tailEnd type="none" w="lg" len="lg"/>
        </a:ln>
        <a:effectLst/>
      </a:spPr>
      <a:bodyPr vert="horz" wrap="none" lIns="91440" tIns="91440" rIns="91440" bIns="9144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bg2"/>
          </a:solidFill>
          <a:prstDash val="solid"/>
          <a:round/>
          <a:headEnd type="none" w="lg" len="lg"/>
          <a:tailEnd type="none" w="lg" len="lg"/>
        </a:ln>
        <a:effectLst/>
      </a:spPr>
      <a:bodyPr vert="horz" wrap="none" lIns="91440" tIns="91440" rIns="91440" bIns="9144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Arial" charset="0"/>
            <a:cs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177B57"/>
        </a:dk2>
        <a:lt2>
          <a:srgbClr val="808080"/>
        </a:lt2>
        <a:accent1>
          <a:srgbClr val="E2E2E2"/>
        </a:accent1>
        <a:accent2>
          <a:srgbClr val="BCDEC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AC9B0"/>
        </a:accent6>
        <a:hlink>
          <a:srgbClr val="5BAD82"/>
        </a:hlink>
        <a:folHlink>
          <a:srgbClr val="8EC6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177B57"/>
        </a:dk2>
        <a:lt2>
          <a:srgbClr val="000000"/>
        </a:lt2>
        <a:accent1>
          <a:srgbClr val="E2E2E2"/>
        </a:accent1>
        <a:accent2>
          <a:srgbClr val="BCDEC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AC9B0"/>
        </a:accent6>
        <a:hlink>
          <a:srgbClr val="5BAD82"/>
        </a:hlink>
        <a:folHlink>
          <a:srgbClr val="8EC6A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efab">
  <a:themeElements>
    <a:clrScheme name="Prefab">
      <a:dk1>
        <a:sysClr val="windowText" lastClr="000000"/>
      </a:dk1>
      <a:lt1>
        <a:sysClr val="window" lastClr="FFFFFF"/>
      </a:lt1>
      <a:dk2>
        <a:srgbClr val="5D5C64"/>
      </a:dk2>
      <a:lt2>
        <a:srgbClr val="E4D9BE"/>
      </a:lt2>
      <a:accent1>
        <a:srgbClr val="E0B62E"/>
      </a:accent1>
      <a:accent2>
        <a:srgbClr val="E6632E"/>
      </a:accent2>
      <a:accent3>
        <a:srgbClr val="73C1C7"/>
      </a:accent3>
      <a:accent4>
        <a:srgbClr val="75964C"/>
      </a:accent4>
      <a:accent5>
        <a:srgbClr val="C78C45"/>
      </a:accent5>
      <a:accent6>
        <a:srgbClr val="BCA076"/>
      </a:accent6>
      <a:hlink>
        <a:srgbClr val="CF3B0D"/>
      </a:hlink>
      <a:folHlink>
        <a:srgbClr val="7E756C"/>
      </a:folHlink>
    </a:clrScheme>
    <a:fontScheme name="Prefab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refab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00000"/>
              </a:schemeClr>
            </a:gs>
            <a:gs pos="30000">
              <a:schemeClr val="phClr">
                <a:tint val="60000"/>
                <a:satMod val="250000"/>
              </a:schemeClr>
            </a:gs>
            <a:gs pos="50000">
              <a:schemeClr val="phClr">
                <a:tint val="57000"/>
                <a:satMod val="250000"/>
              </a:schemeClr>
            </a:gs>
            <a:gs pos="100000">
              <a:schemeClr val="phClr">
                <a:tint val="17000"/>
                <a:satMod val="350000"/>
              </a:schemeClr>
            </a:gs>
          </a:gsLst>
          <a:lin ang="4000000" scaled="1"/>
        </a:gradFill>
        <a:gradFill rotWithShape="1">
          <a:gsLst>
            <a:gs pos="0">
              <a:schemeClr val="phClr">
                <a:tint val="75000"/>
                <a:satMod val="110000"/>
              </a:schemeClr>
            </a:gs>
            <a:gs pos="30000">
              <a:schemeClr val="phClr">
                <a:shade val="75000"/>
                <a:satMod val="130000"/>
              </a:schemeClr>
            </a:gs>
            <a:gs pos="50000">
              <a:schemeClr val="phClr">
                <a:shade val="70000"/>
                <a:satMod val="135000"/>
              </a:schemeClr>
            </a:gs>
            <a:gs pos="100000">
              <a:schemeClr val="phClr">
                <a:tint val="75000"/>
                <a:satMod val="110000"/>
              </a:schemeClr>
            </a:gs>
          </a:gsLst>
          <a:lin ang="40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0000" algn="ct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110000" algn="ctr" rotWithShape="0">
              <a:srgbClr val="000000">
                <a:alpha val="65000"/>
              </a:srgbClr>
            </a:outerShdw>
          </a:effectLst>
        </a:effectStyle>
        <a:effectStyle>
          <a:effectLst>
            <a:outerShdw blurRad="120000" algn="ctr" rotWithShape="0">
              <a:srgbClr val="000000">
                <a:alpha val="70000"/>
              </a:srgbClr>
            </a:outerShdw>
          </a:effectLst>
          <a:scene3d>
            <a:camera prst="orthographicFront"/>
            <a:lightRig rig="glow" dir="t">
              <a:rot lat="0" lon="0" rev="1800000"/>
            </a:lightRig>
          </a:scene3d>
          <a:sp3d contourW="12700" prstMaterial="dkEdge">
            <a:bevelT w="50800" h="44450" prst="angle"/>
            <a:contourClr>
              <a:schemeClr val="phClr">
                <a:shade val="4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110000"/>
              </a:schemeClr>
            </a:gs>
            <a:gs pos="30000">
              <a:schemeClr val="phClr">
                <a:shade val="75000"/>
                <a:satMod val="130000"/>
              </a:schemeClr>
            </a:gs>
            <a:gs pos="50000">
              <a:schemeClr val="phClr">
                <a:shade val="70000"/>
                <a:satMod val="135000"/>
              </a:schemeClr>
            </a:gs>
            <a:gs pos="100000">
              <a:schemeClr val="phClr">
                <a:tint val="75000"/>
                <a:satMod val="110000"/>
              </a:schemeClr>
            </a:gs>
          </a:gsLst>
          <a:lin ang="4000000" scaled="1"/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20000"/>
              </a:schemeClr>
              <a:schemeClr val="phClr">
                <a:tint val="94000"/>
                <a:satMod val="2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 Bar</Template>
  <TotalTime>38</TotalTime>
  <Words>150</Words>
  <Application>Microsoft Office PowerPoint</Application>
  <PresentationFormat>On-screen Show (4:3)</PresentationFormat>
  <Paragraphs>52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Blue Bar</vt:lpstr>
      <vt:lpstr>Prefab</vt:lpstr>
      <vt:lpstr>Divers’ Delight</vt:lpstr>
      <vt:lpstr>Product</vt:lpstr>
      <vt:lpstr>Extend Northern Dive Season</vt:lpstr>
      <vt:lpstr>Funding</vt:lpstr>
      <vt:lpstr>Questions?</vt:lpstr>
      <vt:lpstr>Contact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Divers Delight</dc:title>
  <dc:creator>Michael Plasmeier</dc:creator>
  <cp:lastModifiedBy>Michael Plasmeier</cp:lastModifiedBy>
  <cp:revision>7</cp:revision>
  <dcterms:created xsi:type="dcterms:W3CDTF">2011-09-08T01:56:57Z</dcterms:created>
  <dcterms:modified xsi:type="dcterms:W3CDTF">2011-09-08T02:36:47Z</dcterms:modified>
</cp:coreProperties>
</file>