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60" r:id="rId5"/>
    <p:sldId id="271" r:id="rId6"/>
    <p:sldId id="272" r:id="rId7"/>
    <p:sldId id="262" r:id="rId8"/>
    <p:sldId id="264" r:id="rId9"/>
    <p:sldId id="265" r:id="rId10"/>
    <p:sldId id="268" r:id="rId11"/>
    <p:sldId id="266" r:id="rId12"/>
    <p:sldId id="267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76" autoAdjust="0"/>
    <p:restoredTop sz="94660"/>
  </p:normalViewPr>
  <p:slideViewPr>
    <p:cSldViewPr>
      <p:cViewPr varScale="1">
        <p:scale>
          <a:sx n="65" d="100"/>
          <a:sy n="65" d="100"/>
        </p:scale>
        <p:origin x="-5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w Cen M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Instant Clinic Logo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" y="381000"/>
            <a:ext cx="1676400" cy="8273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Instant Clinic Logo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" y="381000"/>
            <a:ext cx="1676400" cy="8273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FB8EE-F42E-436D-AB38-A5CF7DCF9220}" type="datetimeFigureOut">
              <a:rPr lang="en-US" smtClean="0"/>
              <a:pPr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A1143-D700-4811-85E5-4FACA99BAE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2743200"/>
            <a:ext cx="5867400" cy="12954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Tw Cen MT" pitchFamily="34" charset="0"/>
              </a:rPr>
              <a:t>Health Care Clinics</a:t>
            </a:r>
            <a:endParaRPr lang="en-US" dirty="0">
              <a:latin typeface="Tw Cen MT" pitchFamily="34" charset="0"/>
            </a:endParaRPr>
          </a:p>
        </p:txBody>
      </p:sp>
      <p:pic>
        <p:nvPicPr>
          <p:cNvPr id="4" name="Picture 3" descr="Instant Clinic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457200"/>
            <a:ext cx="5476715" cy="27027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4864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w Cen MT" pitchFamily="34" charset="0"/>
              </a:rPr>
              <a:t>Michael Plasmeier</a:t>
            </a:r>
            <a:endParaRPr lang="en-US" sz="4000" dirty="0">
              <a:latin typeface="Tw Cen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274638"/>
            <a:ext cx="4114800" cy="1143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$65/visit</a:t>
            </a:r>
          </a:p>
          <a:p>
            <a:r>
              <a:rPr lang="en-US" dirty="0" smtClean="0"/>
              <a:t>Visits per day per clinic (revenue):</a:t>
            </a:r>
          </a:p>
          <a:p>
            <a:pPr lvl="1">
              <a:tabLst>
                <a:tab pos="4748213" algn="l"/>
              </a:tabLst>
            </a:pPr>
            <a:r>
              <a:rPr lang="en-US" dirty="0" smtClean="0"/>
              <a:t>32: $2,080/day; $79,950/month; $959,400/year</a:t>
            </a:r>
          </a:p>
          <a:p>
            <a:pPr lvl="1"/>
            <a:r>
              <a:rPr lang="en-US" dirty="0" smtClean="0"/>
              <a:t>20: $1,300/day; $50,700/month; $608,400/year</a:t>
            </a:r>
          </a:p>
          <a:p>
            <a:pPr lvl="1"/>
            <a:r>
              <a:rPr lang="en-US" dirty="0" smtClean="0"/>
              <a:t>10: $650/day; $27,300/month; $327,600/year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Profit for 4 clinics (50% profit margin)</a:t>
            </a:r>
          </a:p>
          <a:p>
            <a:pPr lvl="1">
              <a:tabLst>
                <a:tab pos="4748213" algn="l"/>
              </a:tabLs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32: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$2,017,600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20: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$1,133,600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10: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$230,400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6172200" cy="11430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My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Established business leader</a:t>
            </a:r>
          </a:p>
          <a:p>
            <a:r>
              <a:rPr lang="en-US" dirty="0" smtClean="0"/>
              <a:t>Founded and Majority Partner </a:t>
            </a:r>
            <a:r>
              <a:rPr lang="en-US" b="1" dirty="0" smtClean="0"/>
              <a:t>SocialView</a:t>
            </a:r>
          </a:p>
          <a:p>
            <a:endParaRPr lang="en-US" b="1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419600"/>
            <a:ext cx="47625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Why Invest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Big opportunity in health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New industry</a:t>
            </a:r>
          </a:p>
          <a:p>
            <a:r>
              <a:rPr lang="en-US" dirty="0" smtClean="0"/>
              <a:t>Everyone </a:t>
            </a:r>
            <a:r>
              <a:rPr lang="en-US" dirty="0" smtClean="0"/>
              <a:t>looking to save money</a:t>
            </a:r>
          </a:p>
          <a:p>
            <a:r>
              <a:rPr lang="en-US" dirty="0" smtClean="0"/>
              <a:t>Low-cost model</a:t>
            </a:r>
          </a:p>
          <a:p>
            <a:r>
              <a:rPr lang="en-US" dirty="0" smtClean="0"/>
              <a:t>Profitable even at 1/3 capacity</a:t>
            </a:r>
          </a:p>
          <a:p>
            <a:r>
              <a:rPr lang="en-US" b="1" dirty="0" smtClean="0"/>
              <a:t>Large risk to reward ratio</a:t>
            </a:r>
          </a:p>
          <a:p>
            <a:r>
              <a:rPr lang="en-US" b="1" dirty="0" smtClean="0"/>
              <a:t>You need a proven operator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886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dirty="0">
                <a:latin typeface="Tw Cen MT" pitchFamily="34" charset="0"/>
              </a:rPr>
              <a:t>Michael Plasmeier</a:t>
            </a:r>
            <a:endParaRPr lang="en-US" dirty="0">
              <a:latin typeface="Tw Cen MT" pitchFamily="34" charset="0"/>
            </a:endParaRPr>
          </a:p>
          <a:p>
            <a:pPr algn="ctr">
              <a:buNone/>
            </a:pPr>
            <a:r>
              <a:rPr lang="en-US" i="1" dirty="0">
                <a:latin typeface="Tw Cen MT" pitchFamily="34" charset="0"/>
              </a:rPr>
              <a:t>Founder and CEO</a:t>
            </a:r>
            <a:endParaRPr lang="en-US" dirty="0">
              <a:latin typeface="Tw Cen MT" pitchFamily="34" charset="0"/>
            </a:endParaRPr>
          </a:p>
          <a:p>
            <a:pPr algn="ctr">
              <a:buNone/>
            </a:pPr>
            <a:r>
              <a:rPr lang="en-US" dirty="0">
                <a:latin typeface="Tw Cen MT" pitchFamily="34" charset="0"/>
              </a:rPr>
              <a:t>111 Any Street</a:t>
            </a:r>
          </a:p>
          <a:p>
            <a:pPr algn="ctr">
              <a:buNone/>
            </a:pPr>
            <a:r>
              <a:rPr lang="en-US" dirty="0" err="1">
                <a:latin typeface="Tw Cen MT" pitchFamily="34" charset="0"/>
              </a:rPr>
              <a:t>Anytown</a:t>
            </a:r>
            <a:r>
              <a:rPr lang="en-US" dirty="0">
                <a:latin typeface="Tw Cen MT" pitchFamily="34" charset="0"/>
              </a:rPr>
              <a:t>, USA 11111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>
                <a:latin typeface="Tw Cen MT" pitchFamily="34" charset="0"/>
              </a:rPr>
              <a:t> </a:t>
            </a:r>
            <a:r>
              <a:rPr lang="en-US" b="1" kern="1400" dirty="0" smtClean="0">
                <a:solidFill>
                  <a:srgbClr val="000000"/>
                </a:solidFill>
                <a:latin typeface="Tw Cen MT" pitchFamily="34" charset="0"/>
              </a:rPr>
              <a:t>(610) 513 0390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kern="1400" dirty="0" smtClean="0">
                <a:solidFill>
                  <a:srgbClr val="000000"/>
                </a:solidFill>
                <a:latin typeface="Tw Cen MT" pitchFamily="34" charset="0"/>
              </a:rPr>
              <a:t>michael@instantclinic.com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kern="1400" dirty="0" smtClean="0">
                <a:solidFill>
                  <a:srgbClr val="000000"/>
                </a:solidFill>
                <a:latin typeface="Tw Cen MT" pitchFamily="34" charset="0"/>
              </a:rPr>
              <a:t> </a:t>
            </a:r>
            <a:r>
              <a:rPr lang="en-US" i="1" dirty="0" smtClean="0">
                <a:latin typeface="Tw Cen MT" pitchFamily="34" charset="0"/>
              </a:rPr>
              <a:t>Instantclinic.com</a:t>
            </a:r>
            <a:endParaRPr lang="en-US" dirty="0">
              <a:latin typeface="Tw Cen MT" pitchFamily="34" charset="0"/>
            </a:endParaRPr>
          </a:p>
        </p:txBody>
      </p:sp>
      <p:pic>
        <p:nvPicPr>
          <p:cNvPr id="4" name="Picture 3" descr="Instant Clinic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52400"/>
            <a:ext cx="4191000" cy="20682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What is a Convenience Health Care Clinic?</a:t>
            </a:r>
            <a:endParaRPr lang="en-US" dirty="0"/>
          </a:p>
        </p:txBody>
      </p:sp>
      <p:pic>
        <p:nvPicPr>
          <p:cNvPr id="4" name="Content Placeholder 3" descr="C:\Users\Michael\AppData\Local\Temp\msohtmlclip1\01\clip_image001.pn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4478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962400" y="4191000"/>
            <a:ext cx="4572000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n-US" dirty="0" smtClean="0">
                <a:latin typeface="Tw Cen MT" pitchFamily="34" charset="0"/>
              </a:rPr>
              <a:t>Provides convenient, affordable health care to the local population.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905000"/>
            <a:ext cx="4572000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n-US" dirty="0" smtClean="0">
                <a:latin typeface="Tw Cen MT" pitchFamily="34" charset="0"/>
              </a:rPr>
              <a:t>Located inside existing supermarkets and pharmacies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318655" y="5417127"/>
            <a:ext cx="45720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n-US" dirty="0" smtClean="0">
                <a:latin typeface="Tw Cen MT" pitchFamily="34" charset="0"/>
              </a:rPr>
              <a:t>Provides a limited set of services at posted prices</a:t>
            </a:r>
            <a:endParaRPr lang="en-US" dirty="0">
              <a:latin typeface="Tw Cen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64770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Locations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b="1" dirty="0"/>
              <a:t>Target in Springfield Mall</a:t>
            </a:r>
            <a:endParaRPr lang="en-US" dirty="0"/>
          </a:p>
          <a:p>
            <a:pPr algn="ctr">
              <a:buNone/>
            </a:pPr>
            <a:r>
              <a:rPr lang="en-US" dirty="0"/>
              <a:t>1250 Baltimore Pike</a:t>
            </a:r>
            <a:br>
              <a:rPr lang="en-US" dirty="0"/>
            </a:br>
            <a:r>
              <a:rPr lang="en-US" dirty="0"/>
              <a:t>Springfield, PA 19064</a:t>
            </a:r>
            <a:br>
              <a:rPr lang="en-US" dirty="0"/>
            </a:br>
            <a:r>
              <a:rPr lang="en-US" dirty="0"/>
              <a:t>610.328.1200 </a:t>
            </a:r>
          </a:p>
          <a:p>
            <a:pPr algn="ctr">
              <a:buNone/>
            </a:pPr>
            <a:r>
              <a:rPr lang="en-US" dirty="0"/>
              <a:t> </a:t>
            </a:r>
          </a:p>
          <a:p>
            <a:pPr algn="ctr">
              <a:buNone/>
            </a:pPr>
            <a:r>
              <a:rPr lang="en-US" b="1" dirty="0"/>
              <a:t>Acme on Route 30 in Ardmore</a:t>
            </a:r>
            <a:endParaRPr lang="en-US" dirty="0"/>
          </a:p>
          <a:p>
            <a:pPr algn="ctr">
              <a:buNone/>
            </a:pPr>
            <a:r>
              <a:rPr lang="en-US" dirty="0"/>
              <a:t>311 E Lancaster Ave</a:t>
            </a:r>
          </a:p>
          <a:p>
            <a:pPr algn="ctr">
              <a:buNone/>
            </a:pPr>
            <a:r>
              <a:rPr lang="en-US" dirty="0"/>
              <a:t>Ardmore, PA 19003</a:t>
            </a:r>
          </a:p>
          <a:p>
            <a:pPr algn="ctr">
              <a:buNone/>
            </a:pPr>
            <a:r>
              <a:rPr lang="en-US" dirty="0"/>
              <a:t>(610) 649-4975</a:t>
            </a:r>
          </a:p>
          <a:p>
            <a:pPr algn="ctr">
              <a:buNone/>
            </a:pPr>
            <a:r>
              <a:rPr lang="en-US" dirty="0"/>
              <a:t> </a:t>
            </a:r>
          </a:p>
          <a:p>
            <a:pPr algn="ctr">
              <a:buNone/>
            </a:pPr>
            <a:r>
              <a:rPr lang="en-US" dirty="0"/>
              <a:t> </a:t>
            </a:r>
          </a:p>
          <a:p>
            <a:pPr algn="ctr">
              <a:buNone/>
            </a:pPr>
            <a:r>
              <a:rPr lang="en-US" dirty="0"/>
              <a:t> </a:t>
            </a:r>
          </a:p>
          <a:p>
            <a:pPr algn="ctr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b="1" dirty="0" smtClean="0"/>
              <a:t>Acme in Upper Darby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1130 Chester Pike</a:t>
            </a:r>
          </a:p>
          <a:p>
            <a:pPr algn="ctr">
              <a:buNone/>
            </a:pPr>
            <a:r>
              <a:rPr lang="en-US" dirty="0" smtClean="0"/>
              <a:t>Sharon Hill, PA 19079</a:t>
            </a:r>
          </a:p>
          <a:p>
            <a:pPr algn="ctr">
              <a:buNone/>
            </a:pPr>
            <a:r>
              <a:rPr lang="en-US" dirty="0" smtClean="0"/>
              <a:t> </a:t>
            </a:r>
          </a:p>
          <a:p>
            <a:pPr algn="ctr">
              <a:buNone/>
            </a:pPr>
            <a:r>
              <a:rPr lang="en-US" dirty="0" smtClean="0"/>
              <a:t> </a:t>
            </a:r>
          </a:p>
          <a:p>
            <a:pPr algn="ctr">
              <a:buNone/>
            </a:pPr>
            <a:r>
              <a:rPr lang="en-US" b="1" dirty="0" smtClean="0"/>
              <a:t>Acme in North Philadelphia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6601 E Roosevelt Blvd</a:t>
            </a:r>
          </a:p>
          <a:p>
            <a:pPr algn="ctr">
              <a:buNone/>
            </a:pPr>
            <a:r>
              <a:rPr lang="en-US" dirty="0" smtClean="0"/>
              <a:t>Philadelphia, PA 19149</a:t>
            </a:r>
          </a:p>
          <a:p>
            <a:pPr algn="ctr">
              <a:buNone/>
            </a:pPr>
            <a:r>
              <a:rPr lang="en-US" dirty="0" smtClean="0"/>
              <a:t>(215) 338-4700</a:t>
            </a:r>
          </a:p>
          <a:p>
            <a:pPr algn="ctr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53340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w Cen MT" pitchFamily="34" charset="0"/>
              </a:rPr>
              <a:t>Upper-income</a:t>
            </a:r>
          </a:p>
          <a:p>
            <a:pPr algn="ctr"/>
            <a:r>
              <a:rPr lang="en-US" sz="2400" dirty="0" smtClean="0">
                <a:latin typeface="Tw Cen MT" pitchFamily="34" charset="0"/>
              </a:rPr>
              <a:t>Convenience</a:t>
            </a:r>
            <a:endParaRPr lang="en-US" sz="2400" dirty="0">
              <a:latin typeface="Tw Cen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53340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w Cen MT" pitchFamily="34" charset="0"/>
              </a:rPr>
              <a:t>Lower-income</a:t>
            </a:r>
          </a:p>
          <a:p>
            <a:pPr algn="ctr"/>
            <a:r>
              <a:rPr lang="en-US" sz="2400" dirty="0" smtClean="0">
                <a:latin typeface="Tw Cen MT" pitchFamily="34" charset="0"/>
              </a:rPr>
              <a:t>Accessibility</a:t>
            </a:r>
            <a:endParaRPr lang="en-US" sz="2400" dirty="0">
              <a:latin typeface="Tw Cen M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600" y="62484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47 million Americans (16%) uninsured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553200" cy="114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  <a:tabLst>
                <a:tab pos="3436938" algn="l"/>
              </a:tabLst>
            </a:pPr>
            <a:r>
              <a:rPr lang="en-US" sz="2900" b="1" dirty="0"/>
              <a:t>Common Illnesses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Allergies (ages 6+) 	$59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Bladder Infections (females, ages 12-65) 	$69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Bronchitis (ages 10-65) 	$59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Ear Infections 	$59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Pink Eye &amp; </a:t>
            </a:r>
            <a:r>
              <a:rPr lang="en-US" sz="2900" dirty="0" err="1"/>
              <a:t>Styes</a:t>
            </a:r>
            <a:r>
              <a:rPr lang="en-US" sz="2900" dirty="0"/>
              <a:t> 	$59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Sinus Infections (ages 5+) 	$59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Strep Throat (additional lab charges may apply) 	$69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Swimmer’s Ear 	$59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b="1" dirty="0"/>
              <a:t>Wellness &amp; Prevention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Camp Physicals	$59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Health Screening Package	$59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Cholesterol Screening	$39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Diabetes Screening	$39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Hypertension Screening	$29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Obesity Screening	$29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Smoking Cessation	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    - Initial Visit	$29</a:t>
            </a:r>
          </a:p>
          <a:p>
            <a:pPr>
              <a:buNone/>
              <a:tabLst>
                <a:tab pos="3436938" algn="l"/>
              </a:tabLst>
            </a:pPr>
            <a:r>
              <a:rPr lang="en-US" sz="2900" dirty="0"/>
              <a:t>    - Follow Up Visits	$19</a:t>
            </a:r>
          </a:p>
          <a:p>
            <a:pPr>
              <a:buNone/>
              <a:tabLst>
                <a:tab pos="3436938" algn="l"/>
              </a:tabLst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None/>
              <a:tabLst>
                <a:tab pos="3481388" algn="l"/>
              </a:tabLst>
            </a:pPr>
            <a:r>
              <a:rPr lang="en-US" sz="1400" b="1" dirty="0" smtClean="0"/>
              <a:t>Additional Services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Flu Diagnosis (ages 10-65)	$93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Mononucleosis	$69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Pregnancy Testing	$49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Suture Removal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TB Testing	$15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b="1" dirty="0" smtClean="0"/>
              <a:t>Skin Conditions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Athlete’s Foot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Cold Sores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Deer Tick Bites (ages 12+)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Impetigo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Minor Burns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Minor Skin Infections &amp; Rashes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Minor Sunburn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Poison Ivy (ages 3+)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Ringworm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Shingles Treatment	$59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Wart Removal	$69</a:t>
            </a:r>
          </a:p>
          <a:p>
            <a:pPr>
              <a:buNone/>
              <a:tabLst>
                <a:tab pos="3481388" algn="l"/>
              </a:tabLst>
            </a:pPr>
            <a:r>
              <a:rPr lang="en-US" sz="1400" dirty="0" smtClean="0"/>
              <a:t> </a:t>
            </a:r>
          </a:p>
          <a:p>
            <a:pPr>
              <a:buNone/>
              <a:tabLst>
                <a:tab pos="3481388" algn="l"/>
              </a:tabLst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dirty="0"/>
              <a:t>1. </a:t>
            </a:r>
            <a:r>
              <a:rPr lang="en-US" b="1" dirty="0"/>
              <a:t>Shop</a:t>
            </a:r>
            <a:r>
              <a:rPr lang="en-US" dirty="0"/>
              <a:t> where you already shop at select Acmes and Targets</a:t>
            </a:r>
          </a:p>
          <a:p>
            <a:pPr algn="ctr">
              <a:buNone/>
            </a:pPr>
            <a:r>
              <a:rPr lang="en-US" dirty="0"/>
              <a:t>2. </a:t>
            </a:r>
            <a:r>
              <a:rPr lang="en-US" b="1" dirty="0"/>
              <a:t>Sign in</a:t>
            </a:r>
            <a:r>
              <a:rPr lang="en-US" dirty="0"/>
              <a:t> at our clinic, </a:t>
            </a:r>
            <a:r>
              <a:rPr lang="en-US" u="sng" dirty="0"/>
              <a:t>no appointment needed</a:t>
            </a:r>
            <a:endParaRPr lang="en-US" dirty="0"/>
          </a:p>
          <a:p>
            <a:pPr algn="ctr">
              <a:buNone/>
            </a:pPr>
            <a:r>
              <a:rPr lang="en-US" dirty="0"/>
              <a:t>3. </a:t>
            </a:r>
            <a:r>
              <a:rPr lang="en-US" b="1" dirty="0"/>
              <a:t>Receive care </a:t>
            </a:r>
            <a:r>
              <a:rPr lang="en-US" dirty="0"/>
              <a:t>from our professionals</a:t>
            </a:r>
          </a:p>
          <a:p>
            <a:pPr algn="ctr">
              <a:buNone/>
            </a:pPr>
            <a:r>
              <a:rPr lang="en-US" dirty="0"/>
              <a:t>4. The </a:t>
            </a:r>
            <a:r>
              <a:rPr lang="en-US" b="1" dirty="0"/>
              <a:t>pharmacy </a:t>
            </a:r>
            <a:r>
              <a:rPr lang="en-US" dirty="0"/>
              <a:t>is </a:t>
            </a:r>
            <a:r>
              <a:rPr lang="en-US" b="1" dirty="0"/>
              <a:t>next door </a:t>
            </a:r>
            <a:r>
              <a:rPr lang="en-US" dirty="0"/>
              <a:t>if you need a prescription</a:t>
            </a:r>
          </a:p>
          <a:p>
            <a:pPr algn="ctr">
              <a:buNone/>
            </a:pPr>
            <a:r>
              <a:rPr lang="en-US" dirty="0"/>
              <a:t>5. Your records are </a:t>
            </a:r>
            <a:r>
              <a:rPr lang="en-US" b="1" dirty="0"/>
              <a:t>safely stored</a:t>
            </a:r>
            <a:r>
              <a:rPr lang="en-US" dirty="0"/>
              <a:t> and </a:t>
            </a:r>
            <a:r>
              <a:rPr lang="en-US" b="1" dirty="0"/>
              <a:t>shared with your doctor</a:t>
            </a:r>
            <a:endParaRPr lang="en-US" dirty="0"/>
          </a:p>
          <a:p>
            <a:pPr algn="ctr">
              <a:buNone/>
            </a:pPr>
            <a:r>
              <a:rPr lang="en-US" dirty="0"/>
              <a:t>6. Pay a </a:t>
            </a:r>
            <a:r>
              <a:rPr lang="en-US" b="1" dirty="0"/>
              <a:t>fixed, posted fee</a:t>
            </a:r>
            <a:r>
              <a:rPr lang="en-US" dirty="0"/>
              <a:t> or we will submit to </a:t>
            </a:r>
            <a:r>
              <a:rPr lang="en-US" b="1" dirty="0"/>
              <a:t>insurance. </a:t>
            </a:r>
            <a:endParaRPr lang="en-US" dirty="0"/>
          </a:p>
          <a:p>
            <a:pPr algn="ctr">
              <a:buNone/>
            </a:pPr>
            <a:r>
              <a:rPr lang="en-US" i="1" dirty="0"/>
              <a:t>Most insurances accepted, see clinic for </a:t>
            </a:r>
            <a:r>
              <a:rPr lang="en-US" i="1" dirty="0" smtClean="0"/>
              <a:t>details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85236" y="0"/>
            <a:ext cx="2958764" cy="2514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3886200" cy="1143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Practitioners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Nurse </a:t>
            </a:r>
            <a:r>
              <a:rPr lang="en-US" dirty="0"/>
              <a:t>practitioners (NP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physician (MD) is always on call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97764"/>
            <a:ext cx="6096000" cy="406023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indent="688975">
              <a:buNone/>
            </a:pPr>
            <a:r>
              <a:rPr lang="en-US" dirty="0" smtClean="0"/>
              <a:t>Very new industry</a:t>
            </a:r>
          </a:p>
          <a:p>
            <a:r>
              <a:rPr lang="en-US" dirty="0" smtClean="0"/>
              <a:t>Minute Clinic</a:t>
            </a:r>
          </a:p>
          <a:p>
            <a:pPr lvl="1"/>
            <a:r>
              <a:rPr lang="en-US" dirty="0" smtClean="0"/>
              <a:t>Owned by CVS</a:t>
            </a:r>
          </a:p>
          <a:p>
            <a:pPr lvl="1"/>
            <a:r>
              <a:rPr lang="en-US" dirty="0" smtClean="0"/>
              <a:t>17 in the Philadelphia Area</a:t>
            </a:r>
          </a:p>
          <a:p>
            <a:r>
              <a:rPr lang="en-US" dirty="0" err="1" smtClean="0"/>
              <a:t>RediClinic</a:t>
            </a:r>
            <a:endParaRPr lang="en-US" dirty="0" smtClean="0"/>
          </a:p>
          <a:p>
            <a:pPr lvl="1"/>
            <a:r>
              <a:rPr lang="en-US" dirty="0" smtClean="0"/>
              <a:t>50 locations in southern USA</a:t>
            </a:r>
            <a:endParaRPr lang="en-US" dirty="0"/>
          </a:p>
          <a:p>
            <a:r>
              <a:rPr lang="en-US" dirty="0" smtClean="0"/>
              <a:t>No other major competitors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657600"/>
            <a:ext cx="1905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Operations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Appointments last about 15 minutes</a:t>
            </a:r>
          </a:p>
          <a:p>
            <a:r>
              <a:rPr lang="en-US" dirty="0" smtClean="0"/>
              <a:t>1 clinician per clinic; 2 on weekends</a:t>
            </a:r>
          </a:p>
          <a:p>
            <a:r>
              <a:rPr lang="en-US" dirty="0" smtClean="0"/>
              <a:t>Use a customized technology solution to keep records electronically and have electronic check in</a:t>
            </a:r>
          </a:p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896592"/>
            <a:ext cx="3543300" cy="2227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04800"/>
            <a:ext cx="6248400" cy="1143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Money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Clinic Construction Costs $50,000 per clinic</a:t>
            </a:r>
          </a:p>
          <a:p>
            <a:r>
              <a:rPr lang="en-US" dirty="0" smtClean="0"/>
              <a:t>$</a:t>
            </a:r>
            <a:r>
              <a:rPr lang="en-US" dirty="0" smtClean="0"/>
              <a:t>100,000 computer application</a:t>
            </a:r>
          </a:p>
          <a:p>
            <a:r>
              <a:rPr lang="en-US" dirty="0"/>
              <a:t>Working </a:t>
            </a:r>
            <a:r>
              <a:rPr lang="en-US" dirty="0" smtClean="0"/>
              <a:t>Capital </a:t>
            </a:r>
            <a:r>
              <a:rPr lang="en-US" dirty="0" smtClean="0"/>
              <a:t>$200,000 </a:t>
            </a:r>
          </a:p>
          <a:p>
            <a:r>
              <a:rPr lang="en-US" b="1" dirty="0" smtClean="0"/>
              <a:t>Total Start Up  $368,000 </a:t>
            </a:r>
            <a:endParaRPr lang="en-US" b="1" dirty="0" smtClean="0"/>
          </a:p>
          <a:p>
            <a:r>
              <a:rPr lang="en-US" dirty="0" smtClean="0"/>
              <a:t>$</a:t>
            </a:r>
            <a:r>
              <a:rPr lang="en-US" dirty="0" smtClean="0"/>
              <a:t>100,000 year/clinician + $260,000 for the central office</a:t>
            </a:r>
          </a:p>
          <a:p>
            <a:r>
              <a:rPr lang="en-US" dirty="0" smtClean="0"/>
              <a:t>Expenses</a:t>
            </a:r>
            <a:r>
              <a:rPr lang="en-US" dirty="0" smtClean="0"/>
              <a:t>:  $ 1,072,400 /year  $ 89,367 /month </a:t>
            </a:r>
          </a:p>
          <a:p>
            <a:r>
              <a:rPr lang="en-US" b="1" dirty="0" smtClean="0"/>
              <a:t>Startup and 3 months Expenses:</a:t>
            </a:r>
            <a:r>
              <a:rPr lang="en-US" dirty="0" smtClean="0"/>
              <a:t> </a:t>
            </a:r>
            <a:r>
              <a:rPr lang="en-US" b="1" dirty="0" smtClean="0"/>
              <a:t> $ 636,100 </a:t>
            </a: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3733800"/>
            <a:ext cx="792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964008</TotalTime>
  <Words>326</Words>
  <Application>Microsoft Office PowerPoint</Application>
  <PresentationFormat>On-screen Show (4:3)</PresentationFormat>
  <Paragraphs>129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Health Care Clinics</vt:lpstr>
      <vt:lpstr>What is a Convenience Health Care Clinic?</vt:lpstr>
      <vt:lpstr>Locations</vt:lpstr>
      <vt:lpstr>Services</vt:lpstr>
      <vt:lpstr>How it Works</vt:lpstr>
      <vt:lpstr>Practitioners</vt:lpstr>
      <vt:lpstr>Competition</vt:lpstr>
      <vt:lpstr>Operations Plan</vt:lpstr>
      <vt:lpstr>Money Required</vt:lpstr>
      <vt:lpstr>Income</vt:lpstr>
      <vt:lpstr>My Skills</vt:lpstr>
      <vt:lpstr>Why Invest</vt:lpstr>
      <vt:lpstr>Slide 13</vt:lpstr>
    </vt:vector>
  </TitlesOfParts>
  <Company>ThePlaz.com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Plasmeier</dc:creator>
  <cp:lastModifiedBy>Michael Plasmeier</cp:lastModifiedBy>
  <cp:revision>251</cp:revision>
  <dcterms:created xsi:type="dcterms:W3CDTF">2008-10-27T12:33:42Z</dcterms:created>
  <dcterms:modified xsi:type="dcterms:W3CDTF">2008-10-30T12:28:48Z</dcterms:modified>
</cp:coreProperties>
</file>