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5"/>
  </p:notesMasterIdLst>
  <p:sldIdLst>
    <p:sldId id="256" r:id="rId2"/>
    <p:sldId id="262" r:id="rId3"/>
    <p:sldId id="257" r:id="rId4"/>
    <p:sldId id="258" r:id="rId5"/>
    <p:sldId id="259" r:id="rId6"/>
    <p:sldId id="267" r:id="rId7"/>
    <p:sldId id="268" r:id="rId8"/>
    <p:sldId id="269" r:id="rId9"/>
    <p:sldId id="260" r:id="rId10"/>
    <p:sldId id="263" r:id="rId11"/>
    <p:sldId id="261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ras Medium IT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ras Medium IT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ras Medium IT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ras Medium IT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ras Medium IT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Eras Medium IT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Eras Medium IT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Eras Medium IT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Eras Medium IT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9049" autoAdjust="0"/>
  </p:normalViewPr>
  <p:slideViewPr>
    <p:cSldViewPr>
      <p:cViewPr varScale="1">
        <p:scale>
          <a:sx n="58" d="100"/>
          <a:sy n="58" d="100"/>
        </p:scale>
        <p:origin x="-8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227AE2A-A37E-4CA8-A7DC-30C89B974099}" type="datetimeFigureOut">
              <a:rPr lang="en-US"/>
              <a:pPr/>
              <a:t>7/31/2008</a:t>
            </a:fld>
            <a:endParaRPr lang="en-US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2894F54-EB9C-4290-B4A0-FC821BCB9D5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Say last names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Online grade databases are boring</a:t>
            </a:r>
          </a:p>
          <a:p>
            <a:pPr>
              <a:buFontTx/>
              <a:buChar char="•"/>
            </a:pPr>
            <a:r>
              <a:rPr lang="en-US"/>
              <a:t>All you see are assignments given and grade received.</a:t>
            </a:r>
          </a:p>
          <a:p>
            <a:pPr>
              <a:buFontTx/>
              <a:buChar char="•"/>
            </a:pPr>
            <a:r>
              <a:rPr lang="en-US"/>
              <a:t>There is no way to see your grade over time or see your tendencies or a pattern to your work effort or anything. </a:t>
            </a:r>
          </a:p>
          <a:p>
            <a:pPr>
              <a:buFontTx/>
              <a:buChar char="•"/>
            </a:pPr>
            <a:r>
              <a:rPr lang="en-US"/>
              <a:t>For parents they usually don’t know how the student is doing in school unless they inquire regularly.</a:t>
            </a:r>
          </a:p>
          <a:p>
            <a:pPr>
              <a:buFontTx/>
              <a:buChar char="•"/>
            </a:pPr>
            <a:r>
              <a:rPr lang="en-US"/>
              <a:t>There may a an outside problem affecting how a student is doing in school and this may be affecting why a student is doing worse at some period of time.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website with an engaging layout. It gives th same information of an ordinary online grade database except in a different way. With visuals like graphs and trends.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goe UI" pitchFamily="34" charset="0"/>
                <a:cs typeface="Segoe UI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itchFamily="34" charset="0"/>
                <a:cs typeface="Segoe UI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itchFamily="34" charset="0"/>
                <a:cs typeface="Segoe UI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itchFamily="34" charset="0"/>
                <a:cs typeface="Segoe UI" pitchFamily="34" charset="0"/>
              </a:defRPr>
            </a:lvl4pPr>
            <a:lvl5pPr>
              <a:defRPr>
                <a:solidFill>
                  <a:schemeClr val="bg1"/>
                </a:solidFill>
                <a:latin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CB5C0-F8F6-4974-8CA8-51B5AAB55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17526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28600"/>
            <a:ext cx="51054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2F99E-BB38-4532-A893-7EECF53A4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8FEB7-F4A4-4E13-9191-D0ECCED8F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94891-71E4-452E-9227-29221A516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6754D-0828-454C-889A-A3CBC63C5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72C00-B5BA-4C81-97BA-3F50D1C8F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C7062-AD5B-4715-89B3-C81CBC485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A6C0F-7782-4554-85D8-56F9DD222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FDC75-0A08-4D49-8C9C-FAF0A29A0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2BC14-4750-469D-99B8-581A91FD7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286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3DA3385C-C500-4DC0-A3F7-2A6A2567E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0" r:id="rId2"/>
    <p:sldLayoutId id="2147483769" r:id="rId3"/>
    <p:sldLayoutId id="2147483768" r:id="rId4"/>
    <p:sldLayoutId id="2147483767" r:id="rId5"/>
    <p:sldLayoutId id="2147483766" r:id="rId6"/>
    <p:sldLayoutId id="2147483765" r:id="rId7"/>
    <p:sldLayoutId id="2147483764" r:id="rId8"/>
    <p:sldLayoutId id="2147483763" r:id="rId9"/>
    <p:sldLayoutId id="2147483762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bg1"/>
          </a:solidFill>
          <a:latin typeface="Berlin Sans FB Dem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bg1"/>
          </a:solidFill>
          <a:latin typeface="Berlin Sans FB Dem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bg1"/>
          </a:solidFill>
          <a:latin typeface="Berlin Sans FB Dem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bg1"/>
          </a:solidFill>
          <a:latin typeface="Berlin Sans FB Dem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bg1"/>
          </a:solidFill>
          <a:latin typeface="Berlin Sans FB Dem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 b="1">
          <a:solidFill>
            <a:schemeClr val="bg1"/>
          </a:solidFill>
          <a:latin typeface="Floydian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 b="1">
          <a:solidFill>
            <a:schemeClr val="bg1"/>
          </a:solidFill>
          <a:latin typeface="Floydian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 b="1">
          <a:solidFill>
            <a:schemeClr val="bg1"/>
          </a:solidFill>
          <a:latin typeface="Floydian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 b="1">
          <a:solidFill>
            <a:schemeClr val="bg1"/>
          </a:solidFill>
          <a:latin typeface="Floydian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33600" y="1447800"/>
            <a:ext cx="6477000" cy="1752600"/>
          </a:xfrm>
        </p:spPr>
        <p:txBody>
          <a:bodyPr/>
          <a:lstStyle/>
          <a:p>
            <a:pPr algn="ctr" eaLnBrk="1" hangingPunct="1"/>
            <a:r>
              <a:rPr lang="en-US" sz="10400" smtClean="0">
                <a:latin typeface="Monotype Corsiva" pitchFamily="66" charset="0"/>
              </a:rPr>
              <a:t>Videre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057400" y="3505200"/>
            <a:ext cx="6858000" cy="1143000"/>
          </a:xfrm>
          <a:noFill/>
        </p:spPr>
        <p:txBody>
          <a:bodyPr/>
          <a:lstStyle/>
          <a:p>
            <a:pPr marL="0" indent="0" eaLnBrk="1" hangingPunct="1">
              <a:buClr>
                <a:schemeClr val="bg1"/>
              </a:buClr>
            </a:pPr>
            <a:r>
              <a:rPr lang="en-US" sz="2400" dirty="0" smtClean="0">
                <a:latin typeface="Cambria" pitchFamily="18" charset="0"/>
              </a:rPr>
              <a:t>   </a:t>
            </a:r>
            <a:r>
              <a:rPr lang="en-US" sz="2400" dirty="0" smtClean="0">
                <a:latin typeface="Cambria" pitchFamily="18" charset="0"/>
              </a:rPr>
              <a:t>The new </a:t>
            </a:r>
            <a:r>
              <a:rPr lang="en-US" sz="2400" b="1" dirty="0" smtClean="0">
                <a:latin typeface="Cambria" pitchFamily="18" charset="0"/>
              </a:rPr>
              <a:t>trend</a:t>
            </a:r>
            <a:r>
              <a:rPr lang="en-US" sz="2400" dirty="0" smtClean="0">
                <a:latin typeface="Cambria" pitchFamily="18" charset="0"/>
              </a:rPr>
              <a:t> in online grades</a:t>
            </a:r>
            <a:endParaRPr lang="en-US" sz="2400" dirty="0" smtClean="0">
              <a:latin typeface="Cambria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209800" y="5410200"/>
            <a:ext cx="6934200" cy="163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800" dirty="0">
              <a:solidFill>
                <a:schemeClr val="bg1"/>
              </a:solidFill>
              <a:latin typeface="Cooper Black" pitchFamily="18" charset="0"/>
            </a:endParaRPr>
          </a:p>
          <a:p>
            <a:pPr algn="r"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latin typeface="Cooper Black" pitchFamily="18" charset="0"/>
              </a:rPr>
              <a:t> </a:t>
            </a:r>
            <a:r>
              <a:rPr lang="en-US" sz="5000" dirty="0">
                <a:solidFill>
                  <a:schemeClr val="bg1"/>
                </a:solidFill>
                <a:latin typeface="Arial" charset="0"/>
              </a:rPr>
              <a:t>∞</a:t>
            </a:r>
            <a:r>
              <a:rPr lang="en-US" sz="3200" baseline="60000" dirty="0">
                <a:solidFill>
                  <a:schemeClr val="bg1"/>
                </a:solidFill>
                <a:latin typeface="Euphemia" pitchFamily="34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Cooper Black" pitchFamily="18" charset="0"/>
              </a:rPr>
              <a:t> </a:t>
            </a:r>
            <a:endParaRPr lang="en-US" sz="2800" baseline="30000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2" presetClass="exit" presetSubtype="2" fill="hold" grpId="1" nodeType="afterEffect">
                                  <p:stCondLst>
                                    <p:cond delay="230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8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75" grpId="1" build="p"/>
      <p:bldP spid="30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600" dirty="0" smtClean="0"/>
              <a:t>Accomplishments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Obstacles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ommunicating effectively at times</a:t>
            </a:r>
            <a:endParaRPr lang="en-US" dirty="0" smtClean="0"/>
          </a:p>
          <a:p>
            <a:r>
              <a:rPr lang="en-US" dirty="0" smtClean="0"/>
              <a:t>Motivation and focus</a:t>
            </a:r>
          </a:p>
          <a:p>
            <a:r>
              <a:rPr lang="en-US" dirty="0" smtClean="0"/>
              <a:t>Showing up for meetings</a:t>
            </a:r>
            <a:endParaRPr lang="en-US" dirty="0" smtClean="0"/>
          </a:p>
          <a:p>
            <a:r>
              <a:rPr lang="en-US" dirty="0" smtClean="0"/>
              <a:t>Sleep</a:t>
            </a:r>
          </a:p>
          <a:p>
            <a:r>
              <a:rPr lang="en-US" dirty="0" smtClean="0"/>
              <a:t>Mandatory </a:t>
            </a:r>
            <a:r>
              <a:rPr lang="en-US" dirty="0" smtClean="0"/>
              <a:t>Fun Activities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20" decel="100000" fill="hold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" accel="100000" fill="hold">
                                          <p:stCondLst>
                                            <p:cond delay="72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2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" accel="100000" fill="hold">
                                          <p:stCondLst>
                                            <p:cond delay="72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6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20" decel="100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" accel="100000" fill="hold">
                                          <p:stCondLst>
                                            <p:cond delay="72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20" decel="100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" accel="100000" fill="hold">
                                          <p:stCondLst>
                                            <p:cond delay="72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20" decel="100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" accel="100000" fill="hold">
                                          <p:stCondLst>
                                            <p:cond delay="72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20" decel="100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" accel="100000" fill="hold">
                                          <p:stCondLst>
                                            <p:cond delay="72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000" smtClean="0"/>
              <a:t>If only we had more time…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09800"/>
            <a:ext cx="7010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Per assignment “what if” feature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Student “tips” feature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PHP 5 object oriented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Unit </a:t>
            </a:r>
            <a:r>
              <a:rPr lang="en-US" dirty="0" smtClean="0"/>
              <a:t>testing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Backtracing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Implement with real grade book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978025"/>
            <a:ext cx="7010400" cy="1527175"/>
          </a:xfrm>
        </p:spPr>
        <p:txBody>
          <a:bodyPr/>
          <a:lstStyle/>
          <a:p>
            <a:pPr algn="ctr"/>
            <a:r>
              <a:rPr lang="en-US" dirty="0" smtClean="0"/>
              <a:t>Viderehq.org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3864470" y="3429000"/>
            <a:ext cx="13933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Thank You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The Team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05000"/>
            <a:ext cx="70104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400" dirty="0" smtClean="0"/>
              <a:t>Jason LaFata</a:t>
            </a:r>
          </a:p>
          <a:p>
            <a:pPr algn="ctr">
              <a:buFont typeface="Wingdings" pitchFamily="2" charset="2"/>
              <a:buNone/>
            </a:pPr>
            <a:r>
              <a:rPr lang="en-US" sz="4400" dirty="0" smtClean="0"/>
              <a:t>Andrew Sauber</a:t>
            </a:r>
          </a:p>
          <a:p>
            <a:pPr algn="ctr">
              <a:buFont typeface="Wingdings" pitchFamily="2" charset="2"/>
              <a:buNone/>
            </a:pPr>
            <a:r>
              <a:rPr lang="en-US" sz="4400" dirty="0" smtClean="0"/>
              <a:t>Michael </a:t>
            </a:r>
            <a:r>
              <a:rPr lang="en-US" sz="4400" dirty="0" smtClean="0"/>
              <a:t>Plasmeier</a:t>
            </a:r>
            <a:endParaRPr lang="en-US" sz="4400" dirty="0" smtClean="0"/>
          </a:p>
          <a:p>
            <a:pPr algn="ctr">
              <a:buFont typeface="Wingdings" pitchFamily="2" charset="2"/>
              <a:buNone/>
            </a:pPr>
            <a:r>
              <a:rPr lang="en-US" sz="4400" dirty="0" smtClean="0"/>
              <a:t>Talisha Payton</a:t>
            </a:r>
          </a:p>
          <a:p>
            <a:pPr algn="ctr">
              <a:buFont typeface="Wingdings" pitchFamily="2" charset="2"/>
              <a:buNone/>
            </a:pPr>
            <a:r>
              <a:rPr lang="en-US" sz="4400" dirty="0" smtClean="0"/>
              <a:t>Jay Couture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Dilemma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Typical grade databases are boring</a:t>
            </a:r>
          </a:p>
          <a:p>
            <a:pPr eaLnBrk="1" hangingPunct="1"/>
            <a:r>
              <a:rPr lang="en-US" sz="3200" smtClean="0"/>
              <a:t>Do not offer any grade interpretations</a:t>
            </a:r>
          </a:p>
          <a:p>
            <a:pPr eaLnBrk="1" hangingPunct="1"/>
            <a:r>
              <a:rPr lang="en-US" sz="3200" smtClean="0"/>
              <a:t>Generic information </a:t>
            </a:r>
          </a:p>
          <a:p>
            <a:pPr eaLnBrk="1" hangingPunct="1"/>
            <a:r>
              <a:rPr lang="en-US" sz="3200" smtClean="0"/>
              <a:t>Parents uninformed of how children are progressing</a:t>
            </a:r>
          </a:p>
          <a:p>
            <a:pPr eaLnBrk="1" hangingPunct="1"/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924800" cy="1752600"/>
          </a:xfrm>
        </p:spPr>
        <p:txBody>
          <a:bodyPr/>
          <a:lstStyle/>
          <a:p>
            <a:pPr algn="ctr" eaLnBrk="1" hangingPunct="1"/>
            <a:r>
              <a:rPr lang="en-US" sz="5800" smtClean="0"/>
              <a:t>Videre is the SOLUTION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75438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Engaging layout</a:t>
            </a:r>
          </a:p>
          <a:p>
            <a:pPr eaLnBrk="1" hangingPunct="1"/>
            <a:r>
              <a:rPr lang="en-US" dirty="0" smtClean="0"/>
              <a:t>Displays graphs and trends </a:t>
            </a:r>
          </a:p>
          <a:p>
            <a:pPr eaLnBrk="1" hangingPunct="1"/>
            <a:r>
              <a:rPr lang="en-US" dirty="0" smtClean="0"/>
              <a:t>Interprets grades and provides advanced </a:t>
            </a:r>
            <a:r>
              <a:rPr lang="en-US" dirty="0" smtClean="0"/>
              <a:t>statistics</a:t>
            </a:r>
            <a:endParaRPr lang="en-US" dirty="0" smtClean="0"/>
          </a:p>
          <a:p>
            <a:pPr eaLnBrk="1" hangingPunct="1"/>
            <a:r>
              <a:rPr lang="en-US" dirty="0" smtClean="0"/>
              <a:t>Alerts parents as to how child is progressing</a:t>
            </a:r>
          </a:p>
          <a:p>
            <a:pPr eaLnBrk="1" hangingPunct="1"/>
            <a:r>
              <a:rPr lang="en-US" dirty="0" smtClean="0"/>
              <a:t>Shows student how they need to perform to succeed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010400" cy="6400800"/>
          </a:xfrm>
        </p:spPr>
        <p:txBody>
          <a:bodyPr/>
          <a:lstStyle/>
          <a:p>
            <a:pPr algn="ctr" eaLnBrk="1" hangingPunct="1"/>
            <a:r>
              <a:rPr lang="en-US" sz="8000" smtClean="0"/>
              <a:t>The 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Proof of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Builds upon an existing online grade books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Uses its database and authentication</a:t>
            </a:r>
          </a:p>
          <a:p>
            <a:r>
              <a:rPr lang="en-US" dirty="0" smtClean="0"/>
              <a:t>Written in PHP</a:t>
            </a:r>
          </a:p>
          <a:p>
            <a:r>
              <a:rPr lang="en-US" dirty="0" smtClean="0"/>
              <a:t>Graphs using PHP-SWF library</a:t>
            </a:r>
          </a:p>
          <a:p>
            <a:r>
              <a:rPr lang="en-US" dirty="0" smtClean="0"/>
              <a:t>Right now uses our own test 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85800" y="2667000"/>
            <a:ext cx="2438400" cy="1600200"/>
          </a:xfrm>
          <a:prstGeom prst="round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Existing Online </a:t>
            </a:r>
            <a:r>
              <a:rPr lang="en-US" dirty="0" err="1" smtClean="0"/>
              <a:t>Gradebook</a:t>
            </a:r>
            <a:endParaRPr lang="en-US" dirty="0"/>
          </a:p>
        </p:txBody>
      </p:sp>
      <p:sp>
        <p:nvSpPr>
          <p:cNvPr id="7" name="Round Single Corner Rectangle 6"/>
          <p:cNvSpPr/>
          <p:nvPr/>
        </p:nvSpPr>
        <p:spPr>
          <a:xfrm>
            <a:off x="5943600" y="2667000"/>
            <a:ext cx="2286000" cy="16764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Videre</a:t>
            </a:r>
            <a:endParaRPr lang="en-US" dirty="0" smtClean="0"/>
          </a:p>
        </p:txBody>
      </p:sp>
      <p:sp>
        <p:nvSpPr>
          <p:cNvPr id="8" name="Right Arrow 7"/>
          <p:cNvSpPr/>
          <p:nvPr/>
        </p:nvSpPr>
        <p:spPr>
          <a:xfrm>
            <a:off x="3352800" y="3429000"/>
            <a:ext cx="2514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3733800"/>
            <a:ext cx="2524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Encrypted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Cookie with Student ID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Circular Arrow 9"/>
          <p:cNvSpPr/>
          <p:nvPr/>
        </p:nvSpPr>
        <p:spPr>
          <a:xfrm rot="10800000">
            <a:off x="2362200" y="2895600"/>
            <a:ext cx="4267200" cy="3200400"/>
          </a:xfrm>
          <a:prstGeom prst="circular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5029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Database Calls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7010400" cy="4114800"/>
          </a:xfrm>
        </p:spPr>
        <p:txBody>
          <a:bodyPr/>
          <a:lstStyle/>
          <a:p>
            <a:r>
              <a:rPr lang="en-US" dirty="0" smtClean="0"/>
              <a:t>Database calls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Change the queries to work with your database</a:t>
            </a:r>
          </a:p>
          <a:p>
            <a:r>
              <a:rPr lang="en-US" dirty="0" smtClean="0"/>
              <a:t>Send a PUSH request when a grade is added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Call with student and assignment id  Sends alerts and adds to newsfeed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Set up a way to read and authenticate cookies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800" smtClean="0"/>
              <a:t>Task Divisions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05000"/>
            <a:ext cx="7010400" cy="46482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Jason – Trends, test data chief</a:t>
            </a:r>
          </a:p>
          <a:p>
            <a:pPr eaLnBrk="1" hangingPunct="1"/>
            <a:r>
              <a:rPr lang="en-US" sz="2600" dirty="0" smtClean="0"/>
              <a:t>Andrew – Chart, icons, layouts</a:t>
            </a:r>
          </a:p>
          <a:p>
            <a:pPr eaLnBrk="1" hangingPunct="1"/>
            <a:r>
              <a:rPr lang="en-US" sz="2600" dirty="0" smtClean="0"/>
              <a:t>Michael – Consultant, database interface</a:t>
            </a:r>
          </a:p>
          <a:p>
            <a:pPr eaLnBrk="1" hangingPunct="1"/>
            <a:r>
              <a:rPr lang="en-US" sz="2600" dirty="0" smtClean="0"/>
              <a:t>Talisha – Layout, banner, design </a:t>
            </a:r>
            <a:r>
              <a:rPr lang="en-US" sz="2600" dirty="0" smtClean="0"/>
              <a:t>ideas</a:t>
            </a:r>
            <a:endParaRPr lang="en-US" sz="2600" dirty="0" smtClean="0"/>
          </a:p>
          <a:p>
            <a:pPr eaLnBrk="1" hangingPunct="1"/>
            <a:r>
              <a:rPr lang="en-US" sz="2600" dirty="0" smtClean="0"/>
              <a:t>Jay – Alerts pages and </a:t>
            </a:r>
            <a:r>
              <a:rPr lang="en-US" sz="2600" dirty="0" smtClean="0"/>
              <a:t>functionality</a:t>
            </a:r>
            <a:endParaRPr lang="en-US" sz="2600" dirty="0" smtClean="0"/>
          </a:p>
          <a:p>
            <a:pPr eaLnBrk="1" hangingPunct="1"/>
            <a:r>
              <a:rPr lang="en-US" sz="2600" dirty="0" smtClean="0"/>
              <a:t>Everybody – Menial task of entering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2"/>
      <p:bldP spid="7171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Custom 1">
      <a:majorFont>
        <a:latin typeface="Floydian"/>
        <a:ea typeface=""/>
        <a:cs typeface=""/>
      </a:majorFont>
      <a:minorFont>
        <a:latin typeface="Cooper St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1420</TotalTime>
  <Words>379</Words>
  <Application>Microsoft Office PowerPoint</Application>
  <PresentationFormat>On-screen Show (4:3)</PresentationFormat>
  <Paragraphs>71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Berlin Sans FB Demi</vt:lpstr>
      <vt:lpstr>Cooper Std Black</vt:lpstr>
      <vt:lpstr>Wingdings</vt:lpstr>
      <vt:lpstr>Calibri</vt:lpstr>
      <vt:lpstr>Times New Roman</vt:lpstr>
      <vt:lpstr>Monotype Corsiva</vt:lpstr>
      <vt:lpstr>Cambria</vt:lpstr>
      <vt:lpstr>Cooper Black</vt:lpstr>
      <vt:lpstr>Eras Medium ITC</vt:lpstr>
      <vt:lpstr>Echo</vt:lpstr>
      <vt:lpstr>Videre</vt:lpstr>
      <vt:lpstr>The Team</vt:lpstr>
      <vt:lpstr>Dilemma</vt:lpstr>
      <vt:lpstr>Videre is the SOLUTION</vt:lpstr>
      <vt:lpstr>The Site</vt:lpstr>
      <vt:lpstr>A Proof of Concept</vt:lpstr>
      <vt:lpstr>Authentication</vt:lpstr>
      <vt:lpstr>Integration</vt:lpstr>
      <vt:lpstr>Task Divisions</vt:lpstr>
      <vt:lpstr>Accomplishments</vt:lpstr>
      <vt:lpstr>Obstacles</vt:lpstr>
      <vt:lpstr>If only we had more time…</vt:lpstr>
      <vt:lpstr>Viderehq.org</vt:lpstr>
    </vt:vector>
  </TitlesOfParts>
  <Company>Drexel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Videre</dc:title>
  <dc:creator>PGSIST</dc:creator>
  <cp:lastModifiedBy>Michael Plasmeier</cp:lastModifiedBy>
  <cp:revision>47</cp:revision>
  <dcterms:created xsi:type="dcterms:W3CDTF">2008-07-29T19:31:23Z</dcterms:created>
  <dcterms:modified xsi:type="dcterms:W3CDTF">2008-08-01T12:30:23Z</dcterms:modified>
</cp:coreProperties>
</file>